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5" r:id="rId3"/>
    <p:sldId id="376" r:id="rId4"/>
    <p:sldId id="377" r:id="rId5"/>
    <p:sldId id="378" r:id="rId6"/>
    <p:sldId id="405" r:id="rId7"/>
    <p:sldId id="416" r:id="rId8"/>
    <p:sldId id="406" r:id="rId9"/>
    <p:sldId id="417" r:id="rId10"/>
    <p:sldId id="407" r:id="rId11"/>
    <p:sldId id="418" r:id="rId12"/>
    <p:sldId id="419" r:id="rId13"/>
    <p:sldId id="422" r:id="rId14"/>
    <p:sldId id="420" r:id="rId15"/>
    <p:sldId id="421" r:id="rId16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2" userDrawn="1">
          <p15:clr>
            <a:srgbClr val="A4A3A4"/>
          </p15:clr>
        </p15:guide>
        <p15:guide id="2" pos="5112" userDrawn="1">
          <p15:clr>
            <a:srgbClr val="A4A3A4"/>
          </p15:clr>
        </p15:guide>
        <p15:guide id="3" pos="5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264"/>
    <a:srgbClr val="7CC8EC"/>
    <a:srgbClr val="7BBBB5"/>
    <a:srgbClr val="0EBEA9"/>
    <a:srgbClr val="F5C24C"/>
    <a:srgbClr val="E74E3E"/>
    <a:srgbClr val="3DBEDD"/>
    <a:srgbClr val="C4D93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780" y="96"/>
      </p:cViewPr>
      <p:guideLst>
        <p:guide orient="horz" pos="3432"/>
        <p:guide pos="5112"/>
        <p:guide pos="5113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904" y="-77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ktet%20UBO\Documents\2018\OMNIBUS%20Qershor\Rezultatet\KDI\Preferencat%20politike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ktet%20UBO\Documents\2018\OMNIBUS%20Qershor\Rezultatet\KDI\Preferencat%20politik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ktet%20UBO\Documents\2018\OMNIBUS%20Qershor\Rezultatet\KDI\Rezultate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P\Desktop\Projects%202018\15.%20Omnibus%20Qershor%202018\05.%20KDI\Crosstab%20-%20Etniciteti%20-%20Grafet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ktet%20UBO\Documents\2018\OMNIBUS%20Qershor\Rezultatet\KDI\Rezultatet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P\Desktop\Projects%202018\15.%20Omnibus%20Qershor%202018\05.%20KDI\Crosstab%20-%20Etniciteti%20-%20Grafet.xls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ktet%20UBO\Documents\2018\OMNIBUS%20Qershor\Rezultatet\KDI\Rezultatet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P\Desktop\Projects%202018\15.%20Omnibus%20Qershor%202018\05.%20KDI\Crosstab%20-%20Etniciteti%20-%20Grafet.xls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ktet%20UBO\Documents\2018\OMNIBUS%20Qershor\Rezultatet\KDI\Rezultate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P\Desktop\Projects%202018\15.%20Omnibus%20Qershor%202018\05.%20KDI\Crosstab%20-%20Etniciteti%20-%20Grafet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Sheet1!$E$7:$E$12</c:f>
              <c:strCache>
                <c:ptCount val="6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Sheet1!$L$7:$L$12</c:f>
              <c:numCache>
                <c:formatCode>0.0%</c:formatCode>
                <c:ptCount val="6"/>
                <c:pt idx="0">
                  <c:v>0.25600000000000001</c:v>
                </c:pt>
                <c:pt idx="1">
                  <c:v>0.27400000000000002</c:v>
                </c:pt>
                <c:pt idx="2">
                  <c:v>0.19500000000000001</c:v>
                </c:pt>
                <c:pt idx="3">
                  <c:v>0.129</c:v>
                </c:pt>
                <c:pt idx="4">
                  <c:v>9.5000000000000001E-2</c:v>
                </c:pt>
                <c:pt idx="5">
                  <c:v>5.0999999999999997E-2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35271664"/>
        <c:axId val="-1735283632"/>
      </c:barChart>
      <c:catAx>
        <c:axId val="-173527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735283632"/>
        <c:crosses val="autoZero"/>
        <c:auto val="1"/>
        <c:lblAlgn val="ctr"/>
        <c:lblOffset val="100"/>
        <c:noMultiLvlLbl val="0"/>
      </c:catAx>
      <c:valAx>
        <c:axId val="-173528363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-173527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Frekuenca!$C$4:$C$9</c:f>
              <c:strCache>
                <c:ptCount val="6"/>
                <c:pt idx="0">
                  <c:v>Definitivisht do të votoja</c:v>
                </c:pt>
                <c:pt idx="1">
                  <c:v>Ndoshta do të votoja</c:v>
                </c:pt>
                <c:pt idx="2">
                  <c:v>Me gjasë nuk do të votoja</c:v>
                </c:pt>
                <c:pt idx="3">
                  <c:v>Definitivisht nuk do të votoja</c:v>
                </c:pt>
                <c:pt idx="4">
                  <c:v>Nuk e di</c:v>
                </c:pt>
                <c:pt idx="5">
                  <c:v>Refuzoj të përgjigjem</c:v>
                </c:pt>
              </c:strCache>
            </c:strRef>
          </c:cat>
          <c:val>
            <c:numRef>
              <c:f>Frekuenca!$F$4:$F$9</c:f>
              <c:numCache>
                <c:formatCode>###0.0</c:formatCode>
                <c:ptCount val="6"/>
                <c:pt idx="0">
                  <c:v>45.317121387721834</c:v>
                </c:pt>
                <c:pt idx="1">
                  <c:v>29.76545190062987</c:v>
                </c:pt>
                <c:pt idx="2">
                  <c:v>6.8621055006948932</c:v>
                </c:pt>
                <c:pt idx="3">
                  <c:v>8.8015212468600055</c:v>
                </c:pt>
                <c:pt idx="4">
                  <c:v>3.1562440775398333</c:v>
                </c:pt>
                <c:pt idx="5">
                  <c:v>6.0975558865535602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34479104"/>
        <c:axId val="-1734477472"/>
      </c:barChart>
      <c:catAx>
        <c:axId val="-1734479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734477472"/>
        <c:crosses val="autoZero"/>
        <c:auto val="1"/>
        <c:lblAlgn val="ctr"/>
        <c:lblOffset val="100"/>
        <c:noMultiLvlLbl val="0"/>
      </c:catAx>
      <c:valAx>
        <c:axId val="-173447747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734479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Sheet1!$B$2:$B$11</c:f>
              <c:strCache>
                <c:ptCount val="10"/>
                <c:pt idx="0">
                  <c:v>LDK</c:v>
                </c:pt>
                <c:pt idx="1">
                  <c:v>PDK</c:v>
                </c:pt>
                <c:pt idx="2">
                  <c:v>VV</c:v>
                </c:pt>
                <c:pt idx="3">
                  <c:v>AAK</c:v>
                </c:pt>
                <c:pt idx="4">
                  <c:v>NISMA</c:v>
                </c:pt>
                <c:pt idx="5">
                  <c:v>PSD</c:v>
                </c:pt>
                <c:pt idx="6">
                  <c:v>Tjetër</c:v>
                </c:pt>
                <c:pt idx="7">
                  <c:v>Lista serbe</c:v>
                </c:pt>
                <c:pt idx="8">
                  <c:v>AKR</c:v>
                </c:pt>
                <c:pt idx="9">
                  <c:v>Alternativa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 formatCode="0.0%">
                  <c:v>0.308</c:v>
                </c:pt>
                <c:pt idx="1">
                  <c:v>0.23</c:v>
                </c:pt>
                <c:pt idx="2" formatCode="0.0%">
                  <c:v>0.21199999999999999</c:v>
                </c:pt>
                <c:pt idx="3" formatCode="0.0%">
                  <c:v>0.104</c:v>
                </c:pt>
                <c:pt idx="4" formatCode="0.0%">
                  <c:v>6.3E-2</c:v>
                </c:pt>
                <c:pt idx="5" formatCode="0.0%">
                  <c:v>2.4E-2</c:v>
                </c:pt>
                <c:pt idx="6" formatCode="0.0%">
                  <c:v>2.1000000000000001E-2</c:v>
                </c:pt>
                <c:pt idx="7">
                  <c:v>0.02</c:v>
                </c:pt>
                <c:pt idx="8" formatCode="0.0%">
                  <c:v>1.4999999999999999E-2</c:v>
                </c:pt>
                <c:pt idx="9" formatCode="0.0%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34480192"/>
        <c:axId val="-1735474608"/>
      </c:barChart>
      <c:catAx>
        <c:axId val="-1734480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735474608"/>
        <c:crosses val="autoZero"/>
        <c:auto val="1"/>
        <c:lblAlgn val="ctr"/>
        <c:lblOffset val="100"/>
        <c:noMultiLvlLbl val="0"/>
      </c:catAx>
      <c:valAx>
        <c:axId val="-173547460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-1734480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Frekuencat!$M$5</c:f>
              <c:strCache>
                <c:ptCount val="1"/>
                <c:pt idx="0">
                  <c:v>Po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Frekuencat!$L$6:$L$9</c:f>
              <c:strCache>
                <c:ptCount val="4"/>
                <c:pt idx="0">
                  <c:v>Njohja e shtetit të Kosovës nga Serbia</c:v>
                </c:pt>
                <c:pt idx="1">
                  <c:v>Anëtarësimi i Kosovës në OKB</c:v>
                </c:pt>
                <c:pt idx="2">
                  <c:v>Shkëmbimi i territoreve midis Kosovës dhe Serbisë</c:v>
                </c:pt>
                <c:pt idx="3">
                  <c:v>Autonomi e zgjeruar për serbët e Kosovës</c:v>
                </c:pt>
              </c:strCache>
            </c:strRef>
          </c:cat>
          <c:val>
            <c:numRef>
              <c:f>Frekuencat!$M$6:$M$9</c:f>
              <c:numCache>
                <c:formatCode>0.0%</c:formatCode>
                <c:ptCount val="4"/>
                <c:pt idx="0" formatCode="0%">
                  <c:v>0.61</c:v>
                </c:pt>
                <c:pt idx="1">
                  <c:v>0.55800000000000005</c:v>
                </c:pt>
                <c:pt idx="2">
                  <c:v>0.219</c:v>
                </c:pt>
                <c:pt idx="3">
                  <c:v>0.252</c:v>
                </c:pt>
              </c:numCache>
            </c:numRef>
          </c:val>
        </c:ser>
        <c:ser>
          <c:idx val="1"/>
          <c:order val="1"/>
          <c:tx>
            <c:strRef>
              <c:f>Frekuencat!$N$5</c:f>
              <c:strCache>
                <c:ptCount val="1"/>
                <c:pt idx="0">
                  <c:v>Jo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Frekuencat!$L$6:$L$9</c:f>
              <c:strCache>
                <c:ptCount val="4"/>
                <c:pt idx="0">
                  <c:v>Njohja e shtetit të Kosovës nga Serbia</c:v>
                </c:pt>
                <c:pt idx="1">
                  <c:v>Anëtarësimi i Kosovës në OKB</c:v>
                </c:pt>
                <c:pt idx="2">
                  <c:v>Shkëmbimi i territoreve midis Kosovës dhe Serbisë</c:v>
                </c:pt>
                <c:pt idx="3">
                  <c:v>Autonomi e zgjeruar për serbët e Kosovës</c:v>
                </c:pt>
              </c:strCache>
            </c:strRef>
          </c:cat>
          <c:val>
            <c:numRef>
              <c:f>Frekuencat!$N$6:$N$9</c:f>
              <c:numCache>
                <c:formatCode>0.0%</c:formatCode>
                <c:ptCount val="4"/>
                <c:pt idx="0" formatCode="0%">
                  <c:v>0.39</c:v>
                </c:pt>
                <c:pt idx="1">
                  <c:v>0.442</c:v>
                </c:pt>
                <c:pt idx="2">
                  <c:v>0.78100000000000003</c:v>
                </c:pt>
                <c:pt idx="3">
                  <c:v>0.748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35278192"/>
        <c:axId val="-1735280912"/>
      </c:barChart>
      <c:catAx>
        <c:axId val="-173527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735280912"/>
        <c:crosses val="autoZero"/>
        <c:auto val="1"/>
        <c:lblAlgn val="ctr"/>
        <c:lblOffset val="100"/>
        <c:noMultiLvlLbl val="0"/>
      </c:catAx>
      <c:valAx>
        <c:axId val="-17352809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1735278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Sheet1!$J$18</c:f>
              <c:strCache>
                <c:ptCount val="1"/>
                <c:pt idx="0">
                  <c:v>Te tjere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Sheet1!$K$14:$R$15</c:f>
              <c:multiLvlStrCache>
                <c:ptCount val="8"/>
                <c:lvl>
                  <c:pt idx="0">
                    <c:v>Po</c:v>
                  </c:pt>
                  <c:pt idx="1">
                    <c:v>Jo</c:v>
                  </c:pt>
                  <c:pt idx="2">
                    <c:v>Po</c:v>
                  </c:pt>
                  <c:pt idx="3">
                    <c:v>Jo</c:v>
                  </c:pt>
                  <c:pt idx="4">
                    <c:v>Po</c:v>
                  </c:pt>
                  <c:pt idx="5">
                    <c:v>Jo</c:v>
                  </c:pt>
                  <c:pt idx="6">
                    <c:v>Po</c:v>
                  </c:pt>
                  <c:pt idx="7">
                    <c:v>Jo</c:v>
                  </c:pt>
                </c:lvl>
                <c:lvl>
                  <c:pt idx="0">
                    <c:v>Njohja e shtetit të Kosovës nga Serbia</c:v>
                  </c:pt>
                  <c:pt idx="2">
                    <c:v>Anëtarësimi i Kosovës në OKB</c:v>
                  </c:pt>
                  <c:pt idx="4">
                    <c:v>Shkëmbimi i territoreve midis Kosovës dhe Serbisë</c:v>
                  </c:pt>
                  <c:pt idx="6">
                    <c:v>Autonomi e zgjeruar për serbët e Kosovës</c:v>
                  </c:pt>
                </c:lvl>
              </c:multiLvlStrCache>
            </c:multiLvlStrRef>
          </c:cat>
          <c:val>
            <c:numRef>
              <c:f>Sheet1!$K$18:$R$18</c:f>
              <c:numCache>
                <c:formatCode>0%</c:formatCode>
                <c:ptCount val="8"/>
                <c:pt idx="0">
                  <c:v>0.69892473118279563</c:v>
                </c:pt>
                <c:pt idx="1">
                  <c:v>0.30107526881720431</c:v>
                </c:pt>
                <c:pt idx="2">
                  <c:v>0.55913978494623651</c:v>
                </c:pt>
                <c:pt idx="3">
                  <c:v>0.44086021505376344</c:v>
                </c:pt>
                <c:pt idx="4">
                  <c:v>0.20430107526881719</c:v>
                </c:pt>
                <c:pt idx="5">
                  <c:v>0.79569892473118276</c:v>
                </c:pt>
                <c:pt idx="6">
                  <c:v>0.17204301075268819</c:v>
                </c:pt>
                <c:pt idx="7">
                  <c:v>0.82795698924731187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F9-4E74-8CB1-EA951436ED98}"/>
            </c:ext>
          </c:extLst>
        </c:ser>
        <c:ser>
          <c:idx val="1"/>
          <c:order val="1"/>
          <c:tx>
            <c:strRef>
              <c:f>Sheet1!$J$17</c:f>
              <c:strCache>
                <c:ptCount val="1"/>
                <c:pt idx="0">
                  <c:v>Serb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Sheet1!$K$14:$R$15</c:f>
              <c:multiLvlStrCache>
                <c:ptCount val="8"/>
                <c:lvl>
                  <c:pt idx="0">
                    <c:v>Po</c:v>
                  </c:pt>
                  <c:pt idx="1">
                    <c:v>Jo</c:v>
                  </c:pt>
                  <c:pt idx="2">
                    <c:v>Po</c:v>
                  </c:pt>
                  <c:pt idx="3">
                    <c:v>Jo</c:v>
                  </c:pt>
                  <c:pt idx="4">
                    <c:v>Po</c:v>
                  </c:pt>
                  <c:pt idx="5">
                    <c:v>Jo</c:v>
                  </c:pt>
                  <c:pt idx="6">
                    <c:v>Po</c:v>
                  </c:pt>
                  <c:pt idx="7">
                    <c:v>Jo</c:v>
                  </c:pt>
                </c:lvl>
                <c:lvl>
                  <c:pt idx="0">
                    <c:v>Njohja e shtetit të Kosovës nga Serbia</c:v>
                  </c:pt>
                  <c:pt idx="2">
                    <c:v>Anëtarësimi i Kosovës në OKB</c:v>
                  </c:pt>
                  <c:pt idx="4">
                    <c:v>Shkëmbimi i territoreve midis Kosovës dhe Serbisë</c:v>
                  </c:pt>
                  <c:pt idx="6">
                    <c:v>Autonomi e zgjeruar për serbët e Kosovës</c:v>
                  </c:pt>
                </c:lvl>
              </c:multiLvlStrCache>
            </c:multiLvlStrRef>
          </c:cat>
          <c:val>
            <c:numRef>
              <c:f>Sheet1!$K$17:$R$17</c:f>
              <c:numCache>
                <c:formatCode>0%</c:formatCode>
                <c:ptCount val="8"/>
                <c:pt idx="0">
                  <c:v>9.3333333333333338E-2</c:v>
                </c:pt>
                <c:pt idx="1">
                  <c:v>0.90666666666666662</c:v>
                </c:pt>
                <c:pt idx="2">
                  <c:v>0.14666666666666667</c:v>
                </c:pt>
                <c:pt idx="3">
                  <c:v>0.85333333333333339</c:v>
                </c:pt>
                <c:pt idx="4">
                  <c:v>0.19333333333333333</c:v>
                </c:pt>
                <c:pt idx="5">
                  <c:v>0.80666666666666653</c:v>
                </c:pt>
                <c:pt idx="6">
                  <c:v>0.42666666666666669</c:v>
                </c:pt>
                <c:pt idx="7">
                  <c:v>0.57333333333333336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F9-4E74-8CB1-EA951436ED98}"/>
            </c:ext>
          </c:extLst>
        </c:ser>
        <c:ser>
          <c:idx val="0"/>
          <c:order val="2"/>
          <c:tx>
            <c:strRef>
              <c:f>Sheet1!$J$16</c:f>
              <c:strCache>
                <c:ptCount val="1"/>
                <c:pt idx="0">
                  <c:v>Shqiptar</c:v>
                </c:pt>
              </c:strCache>
            </c:strRef>
          </c:tx>
          <c:spPr>
            <a:solidFill>
              <a:srgbClr val="D5581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Sheet1!$K$14:$R$15</c:f>
              <c:multiLvlStrCache>
                <c:ptCount val="8"/>
                <c:lvl>
                  <c:pt idx="0">
                    <c:v>Po</c:v>
                  </c:pt>
                  <c:pt idx="1">
                    <c:v>Jo</c:v>
                  </c:pt>
                  <c:pt idx="2">
                    <c:v>Po</c:v>
                  </c:pt>
                  <c:pt idx="3">
                    <c:v>Jo</c:v>
                  </c:pt>
                  <c:pt idx="4">
                    <c:v>Po</c:v>
                  </c:pt>
                  <c:pt idx="5">
                    <c:v>Jo</c:v>
                  </c:pt>
                  <c:pt idx="6">
                    <c:v>Po</c:v>
                  </c:pt>
                  <c:pt idx="7">
                    <c:v>Jo</c:v>
                  </c:pt>
                </c:lvl>
                <c:lvl>
                  <c:pt idx="0">
                    <c:v>Njohja e shtetit të Kosovës nga Serbia</c:v>
                  </c:pt>
                  <c:pt idx="2">
                    <c:v>Anëtarësimi i Kosovës në OKB</c:v>
                  </c:pt>
                  <c:pt idx="4">
                    <c:v>Shkëmbimi i territoreve midis Kosovës dhe Serbisë</c:v>
                  </c:pt>
                  <c:pt idx="6">
                    <c:v>Autonomi e zgjeruar për serbët e Kosovës</c:v>
                  </c:pt>
                </c:lvl>
              </c:multiLvlStrCache>
            </c:multiLvlStrRef>
          </c:cat>
          <c:val>
            <c:numRef>
              <c:f>Sheet1!$K$16:$R$16</c:f>
              <c:numCache>
                <c:formatCode>0%</c:formatCode>
                <c:ptCount val="8"/>
                <c:pt idx="0">
                  <c:v>0.62394195888754533</c:v>
                </c:pt>
                <c:pt idx="1">
                  <c:v>0.37605804111245467</c:v>
                </c:pt>
                <c:pt idx="2">
                  <c:v>0.57073760580411126</c:v>
                </c:pt>
                <c:pt idx="3">
                  <c:v>0.42926239419588874</c:v>
                </c:pt>
                <c:pt idx="4">
                  <c:v>0.22007255139056833</c:v>
                </c:pt>
                <c:pt idx="5">
                  <c:v>0.77992744860943164</c:v>
                </c:pt>
                <c:pt idx="6">
                  <c:v>0.24909310761789602</c:v>
                </c:pt>
                <c:pt idx="7">
                  <c:v>0.75090689238210406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F9-4E74-8CB1-EA951436E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35271120"/>
        <c:axId val="-1735285808"/>
      </c:barChart>
      <c:catAx>
        <c:axId val="-1735271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735285808"/>
        <c:crosses val="autoZero"/>
        <c:auto val="1"/>
        <c:lblAlgn val="ctr"/>
        <c:lblOffset val="100"/>
        <c:noMultiLvlLbl val="0"/>
      </c:catAx>
      <c:valAx>
        <c:axId val="-17352858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17352711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Frekuencat!$K$20</c:f>
              <c:strCache>
                <c:ptCount val="1"/>
                <c:pt idx="0">
                  <c:v>Po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Frekuencat!$J$21:$J$24</c:f>
              <c:strCache>
                <c:ptCount val="4"/>
                <c:pt idx="0">
                  <c:v>Njohja e shtetit të Kosovës nga Serbia</c:v>
                </c:pt>
                <c:pt idx="1">
                  <c:v>Ndarja e Kosovës  apo ndryshimi i kufijve ekzistues</c:v>
                </c:pt>
                <c:pt idx="2">
                  <c:v>Autonomi për komunat me shumicë serbe (për serbët)</c:v>
                </c:pt>
                <c:pt idx="3">
                  <c:v>Asociacionin në bazë të ligjeve të Kosovës (interpretimit kushtetues)</c:v>
                </c:pt>
              </c:strCache>
            </c:strRef>
          </c:cat>
          <c:val>
            <c:numRef>
              <c:f>Frekuencat!$K$21:$K$24</c:f>
              <c:numCache>
                <c:formatCode>0.0%</c:formatCode>
                <c:ptCount val="4"/>
                <c:pt idx="0">
                  <c:v>0.96899999999999997</c:v>
                </c:pt>
                <c:pt idx="1">
                  <c:v>0.16400000000000001</c:v>
                </c:pt>
                <c:pt idx="2">
                  <c:v>0.155</c:v>
                </c:pt>
                <c:pt idx="3">
                  <c:v>0.38600000000000001</c:v>
                </c:pt>
              </c:numCache>
            </c:numRef>
          </c:val>
        </c:ser>
        <c:ser>
          <c:idx val="1"/>
          <c:order val="1"/>
          <c:tx>
            <c:strRef>
              <c:f>Frekuencat!$L$20</c:f>
              <c:strCache>
                <c:ptCount val="1"/>
                <c:pt idx="0">
                  <c:v>Jo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Frekuencat!$J$21:$J$24</c:f>
              <c:strCache>
                <c:ptCount val="4"/>
                <c:pt idx="0">
                  <c:v>Njohja e shtetit të Kosovës nga Serbia</c:v>
                </c:pt>
                <c:pt idx="1">
                  <c:v>Ndarja e Kosovës  apo ndryshimi i kufijve ekzistues</c:v>
                </c:pt>
                <c:pt idx="2">
                  <c:v>Autonomi për komunat me shumicë serbe (për serbët)</c:v>
                </c:pt>
                <c:pt idx="3">
                  <c:v>Asociacionin në bazë të ligjeve të Kosovës (interpretimit kushtetues)</c:v>
                </c:pt>
              </c:strCache>
            </c:strRef>
          </c:cat>
          <c:val>
            <c:numRef>
              <c:f>Frekuencat!$L$21:$L$24</c:f>
              <c:numCache>
                <c:formatCode>0.0%</c:formatCode>
                <c:ptCount val="4"/>
                <c:pt idx="0">
                  <c:v>3.1E-2</c:v>
                </c:pt>
                <c:pt idx="1">
                  <c:v>0.83599999999999997</c:v>
                </c:pt>
                <c:pt idx="2">
                  <c:v>0.84499999999999997</c:v>
                </c:pt>
                <c:pt idx="3">
                  <c:v>0.61399999999999999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35280368"/>
        <c:axId val="-1735273840"/>
      </c:barChart>
      <c:catAx>
        <c:axId val="-1735280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735273840"/>
        <c:crosses val="autoZero"/>
        <c:auto val="1"/>
        <c:lblAlgn val="ctr"/>
        <c:lblOffset val="100"/>
        <c:noMultiLvlLbl val="0"/>
      </c:catAx>
      <c:valAx>
        <c:axId val="-17352738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1735280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Sheet1!$I$63</c:f>
              <c:strCache>
                <c:ptCount val="1"/>
                <c:pt idx="0">
                  <c:v>Te tjere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Sheet1!$J$59:$Q$60</c:f>
              <c:multiLvlStrCache>
                <c:ptCount val="8"/>
                <c:lvl>
                  <c:pt idx="0">
                    <c:v>Po</c:v>
                  </c:pt>
                  <c:pt idx="1">
                    <c:v>Jo</c:v>
                  </c:pt>
                  <c:pt idx="2">
                    <c:v>Po</c:v>
                  </c:pt>
                  <c:pt idx="3">
                    <c:v>Jo</c:v>
                  </c:pt>
                  <c:pt idx="4">
                    <c:v>Po</c:v>
                  </c:pt>
                  <c:pt idx="5">
                    <c:v>Jo</c:v>
                  </c:pt>
                  <c:pt idx="6">
                    <c:v>Po</c:v>
                  </c:pt>
                  <c:pt idx="7">
                    <c:v>Jo</c:v>
                  </c:pt>
                </c:lvl>
                <c:lvl>
                  <c:pt idx="0">
                    <c:v>Njohja e shtetit të Kosovës nga Serbia</c:v>
                  </c:pt>
                  <c:pt idx="2">
                    <c:v>Ndarja e Kosovës  apo ndryshimi i kufijve ekzistues</c:v>
                  </c:pt>
                  <c:pt idx="4">
                    <c:v>Autonomi për komunat me shumicë serbe (për serbët)</c:v>
                  </c:pt>
                  <c:pt idx="6">
                    <c:v>Asociacionin në bazë të ligjeve të Kosovës (interpretimit kushtetues)</c:v>
                  </c:pt>
                </c:lvl>
              </c:multiLvlStrCache>
            </c:multiLvlStrRef>
          </c:cat>
          <c:val>
            <c:numRef>
              <c:f>Sheet1!$J$63:$Q$63</c:f>
              <c:numCache>
                <c:formatCode>0%</c:formatCode>
                <c:ptCount val="8"/>
                <c:pt idx="0">
                  <c:v>0.86021505376344076</c:v>
                </c:pt>
                <c:pt idx="1">
                  <c:v>0.13978494623655913</c:v>
                </c:pt>
                <c:pt idx="2">
                  <c:v>0.15053763440860216</c:v>
                </c:pt>
                <c:pt idx="3">
                  <c:v>0.84946236559139787</c:v>
                </c:pt>
                <c:pt idx="4">
                  <c:v>0.17204301075268819</c:v>
                </c:pt>
                <c:pt idx="5">
                  <c:v>0.82795698924731187</c:v>
                </c:pt>
                <c:pt idx="6">
                  <c:v>0.39784946236559138</c:v>
                </c:pt>
                <c:pt idx="7">
                  <c:v>0.60215053763440862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23-4EC7-BCE8-EB54D464E4B8}"/>
            </c:ext>
          </c:extLst>
        </c:ser>
        <c:ser>
          <c:idx val="1"/>
          <c:order val="1"/>
          <c:tx>
            <c:strRef>
              <c:f>Sheet1!$I$62</c:f>
              <c:strCache>
                <c:ptCount val="1"/>
                <c:pt idx="0">
                  <c:v>Serb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Sheet1!$J$59:$Q$60</c:f>
              <c:multiLvlStrCache>
                <c:ptCount val="8"/>
                <c:lvl>
                  <c:pt idx="0">
                    <c:v>Po</c:v>
                  </c:pt>
                  <c:pt idx="1">
                    <c:v>Jo</c:v>
                  </c:pt>
                  <c:pt idx="2">
                    <c:v>Po</c:v>
                  </c:pt>
                  <c:pt idx="3">
                    <c:v>Jo</c:v>
                  </c:pt>
                  <c:pt idx="4">
                    <c:v>Po</c:v>
                  </c:pt>
                  <c:pt idx="5">
                    <c:v>Jo</c:v>
                  </c:pt>
                  <c:pt idx="6">
                    <c:v>Po</c:v>
                  </c:pt>
                  <c:pt idx="7">
                    <c:v>Jo</c:v>
                  </c:pt>
                </c:lvl>
                <c:lvl>
                  <c:pt idx="0">
                    <c:v>Njohja e shtetit të Kosovës nga Serbia</c:v>
                  </c:pt>
                  <c:pt idx="2">
                    <c:v>Ndarja e Kosovës  apo ndryshimi i kufijve ekzistues</c:v>
                  </c:pt>
                  <c:pt idx="4">
                    <c:v>Autonomi për komunat me shumicë serbe (për serbët)</c:v>
                  </c:pt>
                  <c:pt idx="6">
                    <c:v>Asociacionin në bazë të ligjeve të Kosovës (interpretimit kushtetues)</c:v>
                  </c:pt>
                </c:lvl>
              </c:multiLvlStrCache>
            </c:multiLvlStrRef>
          </c:cat>
          <c:val>
            <c:numRef>
              <c:f>Sheet1!$J$62:$Q$62</c:f>
              <c:numCache>
                <c:formatCode>0%</c:formatCode>
                <c:ptCount val="8"/>
                <c:pt idx="0">
                  <c:v>9.3333333333333338E-2</c:v>
                </c:pt>
                <c:pt idx="1">
                  <c:v>0.90666666666666662</c:v>
                </c:pt>
                <c:pt idx="2">
                  <c:v>4.6666666666666669E-2</c:v>
                </c:pt>
                <c:pt idx="3">
                  <c:v>0.95333333333333348</c:v>
                </c:pt>
                <c:pt idx="4">
                  <c:v>0.32666666666666666</c:v>
                </c:pt>
                <c:pt idx="5">
                  <c:v>0.67333333333333334</c:v>
                </c:pt>
                <c:pt idx="6">
                  <c:v>0.36666666666666664</c:v>
                </c:pt>
                <c:pt idx="7">
                  <c:v>0.6333333333333333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23-4EC7-BCE8-EB54D464E4B8}"/>
            </c:ext>
          </c:extLst>
        </c:ser>
        <c:ser>
          <c:idx val="0"/>
          <c:order val="2"/>
          <c:tx>
            <c:strRef>
              <c:f>Sheet1!$I$61</c:f>
              <c:strCache>
                <c:ptCount val="1"/>
                <c:pt idx="0">
                  <c:v>Shqiptar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Sheet1!$J$59:$Q$60</c:f>
              <c:multiLvlStrCache>
                <c:ptCount val="8"/>
                <c:lvl>
                  <c:pt idx="0">
                    <c:v>Po</c:v>
                  </c:pt>
                  <c:pt idx="1">
                    <c:v>Jo</c:v>
                  </c:pt>
                  <c:pt idx="2">
                    <c:v>Po</c:v>
                  </c:pt>
                  <c:pt idx="3">
                    <c:v>Jo</c:v>
                  </c:pt>
                  <c:pt idx="4">
                    <c:v>Po</c:v>
                  </c:pt>
                  <c:pt idx="5">
                    <c:v>Jo</c:v>
                  </c:pt>
                  <c:pt idx="6">
                    <c:v>Po</c:v>
                  </c:pt>
                  <c:pt idx="7">
                    <c:v>Jo</c:v>
                  </c:pt>
                </c:lvl>
                <c:lvl>
                  <c:pt idx="0">
                    <c:v>Njohja e shtetit të Kosovës nga Serbia</c:v>
                  </c:pt>
                  <c:pt idx="2">
                    <c:v>Ndarja e Kosovës  apo ndryshimi i kufijve ekzistues</c:v>
                  </c:pt>
                  <c:pt idx="4">
                    <c:v>Autonomi për komunat me shumicë serbe (për serbët)</c:v>
                  </c:pt>
                  <c:pt idx="6">
                    <c:v>Asociacionin në bazë të ligjeve të Kosovës (interpretimit kushtetues)</c:v>
                  </c:pt>
                </c:lvl>
              </c:multiLvlStrCache>
            </c:multiLvlStrRef>
          </c:cat>
          <c:val>
            <c:numRef>
              <c:f>Sheet1!$J$61:$Q$61</c:f>
              <c:numCache>
                <c:formatCode>General</c:formatCode>
                <c:ptCount val="8"/>
                <c:pt idx="0" formatCode="0%">
                  <c:v>1</c:v>
                </c:pt>
                <c:pt idx="2" formatCode="0%">
                  <c:v>0.16807738814993953</c:v>
                </c:pt>
                <c:pt idx="3" formatCode="0%">
                  <c:v>0.83192261185006044</c:v>
                </c:pt>
                <c:pt idx="4" formatCode="0%">
                  <c:v>0.14873035066505441</c:v>
                </c:pt>
                <c:pt idx="5" formatCode="0%">
                  <c:v>0.85126964933494553</c:v>
                </c:pt>
                <c:pt idx="6" formatCode="0%">
                  <c:v>0.38573155985489721</c:v>
                </c:pt>
                <c:pt idx="7" formatCode="0%">
                  <c:v>0.61426844014510273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23-4EC7-BCE8-EB54D464E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1735282000"/>
        <c:axId val="-1735281456"/>
      </c:barChart>
      <c:catAx>
        <c:axId val="-1735282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35281456"/>
        <c:crosses val="autoZero"/>
        <c:auto val="1"/>
        <c:lblAlgn val="ctr"/>
        <c:lblOffset val="100"/>
        <c:noMultiLvlLbl val="0"/>
      </c:catAx>
      <c:valAx>
        <c:axId val="-1735281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35282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Frekuencat!$J$51:$J$53</c:f>
              <c:strCache>
                <c:ptCount val="3"/>
                <c:pt idx="0">
                  <c:v>Presidenti</c:v>
                </c:pt>
                <c:pt idx="1">
                  <c:v>Kryeministri</c:v>
                </c:pt>
                <c:pt idx="2">
                  <c:v>Liderë nga opozita</c:v>
                </c:pt>
              </c:strCache>
            </c:strRef>
          </c:cat>
          <c:val>
            <c:numRef>
              <c:f>Frekuencat!$K$51:$K$53</c:f>
              <c:numCache>
                <c:formatCode>0%</c:formatCode>
                <c:ptCount val="3"/>
                <c:pt idx="0" formatCode="0.0%">
                  <c:v>0.437</c:v>
                </c:pt>
                <c:pt idx="1">
                  <c:v>0.25</c:v>
                </c:pt>
                <c:pt idx="2" formatCode="0.0%">
                  <c:v>0.313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35274384"/>
        <c:axId val="-1735284720"/>
      </c:barChart>
      <c:catAx>
        <c:axId val="-1735274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735284720"/>
        <c:crosses val="autoZero"/>
        <c:auto val="1"/>
        <c:lblAlgn val="ctr"/>
        <c:lblOffset val="100"/>
        <c:noMultiLvlLbl val="0"/>
      </c:catAx>
      <c:valAx>
        <c:axId val="-173528472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-1735274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Sheet1!$E$71</c:f>
              <c:strCache>
                <c:ptCount val="1"/>
                <c:pt idx="0">
                  <c:v>Te tjere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Sheet1!$B$72:$B$74</c:f>
              <c:strCache>
                <c:ptCount val="3"/>
                <c:pt idx="0">
                  <c:v>Presidenti</c:v>
                </c:pt>
                <c:pt idx="1">
                  <c:v>Kryeministri</c:v>
                </c:pt>
                <c:pt idx="2">
                  <c:v>Liderë nga opozita</c:v>
                </c:pt>
              </c:strCache>
            </c:strRef>
          </c:cat>
          <c:val>
            <c:numRef>
              <c:f>Sheet1!$E$72:$E$74</c:f>
              <c:numCache>
                <c:formatCode>0%</c:formatCode>
                <c:ptCount val="3"/>
                <c:pt idx="0">
                  <c:v>0.4731182795698925</c:v>
                </c:pt>
                <c:pt idx="1">
                  <c:v>0.18279569892473119</c:v>
                </c:pt>
                <c:pt idx="2">
                  <c:v>0.34408602150537637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60-4C1C-BEB6-FE92987A4215}"/>
            </c:ext>
          </c:extLst>
        </c:ser>
        <c:ser>
          <c:idx val="1"/>
          <c:order val="1"/>
          <c:tx>
            <c:strRef>
              <c:f>Sheet1!$D$71</c:f>
              <c:strCache>
                <c:ptCount val="1"/>
                <c:pt idx="0">
                  <c:v>Serb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Sheet1!$B$72:$B$74</c:f>
              <c:strCache>
                <c:ptCount val="3"/>
                <c:pt idx="0">
                  <c:v>Presidenti</c:v>
                </c:pt>
                <c:pt idx="1">
                  <c:v>Kryeministri</c:v>
                </c:pt>
                <c:pt idx="2">
                  <c:v>Liderë nga opozita</c:v>
                </c:pt>
              </c:strCache>
            </c:strRef>
          </c:cat>
          <c:val>
            <c:numRef>
              <c:f>Sheet1!$D$72:$D$74</c:f>
              <c:numCache>
                <c:formatCode>0%</c:formatCode>
                <c:ptCount val="3"/>
                <c:pt idx="0">
                  <c:v>0.38666666666666666</c:v>
                </c:pt>
                <c:pt idx="1">
                  <c:v>0.3</c:v>
                </c:pt>
                <c:pt idx="2">
                  <c:v>0.31333333333333335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60-4C1C-BEB6-FE92987A4215}"/>
            </c:ext>
          </c:extLst>
        </c:ser>
        <c:ser>
          <c:idx val="0"/>
          <c:order val="2"/>
          <c:tx>
            <c:strRef>
              <c:f>Sheet1!$C$71</c:f>
              <c:strCache>
                <c:ptCount val="1"/>
                <c:pt idx="0">
                  <c:v>Shqiptar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Sheet1!$B$72:$B$74</c:f>
              <c:strCache>
                <c:ptCount val="3"/>
                <c:pt idx="0">
                  <c:v>Presidenti</c:v>
                </c:pt>
                <c:pt idx="1">
                  <c:v>Kryeministri</c:v>
                </c:pt>
                <c:pt idx="2">
                  <c:v>Liderë nga opozita</c:v>
                </c:pt>
              </c:strCache>
            </c:strRef>
          </c:cat>
          <c:val>
            <c:numRef>
              <c:f>Sheet1!$C$72:$C$74</c:f>
              <c:numCache>
                <c:formatCode>0%</c:formatCode>
                <c:ptCount val="3"/>
                <c:pt idx="0">
                  <c:v>0.43772672309552602</c:v>
                </c:pt>
                <c:pt idx="1">
                  <c:v>0.25030229746070132</c:v>
                </c:pt>
                <c:pt idx="2">
                  <c:v>0.31197097944377267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60-4C1C-BEB6-FE92987A4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1735273296"/>
        <c:axId val="-1735272752"/>
      </c:barChart>
      <c:catAx>
        <c:axId val="-1735273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35272752"/>
        <c:crosses val="autoZero"/>
        <c:auto val="1"/>
        <c:lblAlgn val="ctr"/>
        <c:lblOffset val="100"/>
        <c:noMultiLvlLbl val="0"/>
      </c:catAx>
      <c:valAx>
        <c:axId val="-17352727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35273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Frekuencat!$I$59:$I$61</c:f>
              <c:strCache>
                <c:ptCount val="3"/>
                <c:pt idx="0">
                  <c:v>Po</c:v>
                </c:pt>
                <c:pt idx="1">
                  <c:v>Jo</c:v>
                </c:pt>
                <c:pt idx="2">
                  <c:v>Nuk e di</c:v>
                </c:pt>
              </c:strCache>
            </c:strRef>
          </c:cat>
          <c:val>
            <c:numRef>
              <c:f>Frekuencat!$J$59:$J$61</c:f>
              <c:numCache>
                <c:formatCode>0.0%</c:formatCode>
                <c:ptCount val="3"/>
                <c:pt idx="0">
                  <c:v>0.29099999999999998</c:v>
                </c:pt>
                <c:pt idx="1">
                  <c:v>0.47899999999999998</c:v>
                </c:pt>
                <c:pt idx="2" formatCode="0%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34484000"/>
        <c:axId val="-1734482912"/>
      </c:barChart>
      <c:catAx>
        <c:axId val="-173448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734482912"/>
        <c:crosses val="autoZero"/>
        <c:auto val="1"/>
        <c:lblAlgn val="ctr"/>
        <c:lblOffset val="100"/>
        <c:noMultiLvlLbl val="0"/>
      </c:catAx>
      <c:valAx>
        <c:axId val="-17344829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-173448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Sheet1!$E$80</c:f>
              <c:strCache>
                <c:ptCount val="1"/>
                <c:pt idx="0">
                  <c:v>Te tjere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Sheet1!$B$81:$B$83</c:f>
              <c:strCache>
                <c:ptCount val="3"/>
                <c:pt idx="0">
                  <c:v>Po</c:v>
                </c:pt>
                <c:pt idx="1">
                  <c:v>Jo</c:v>
                </c:pt>
                <c:pt idx="2">
                  <c:v>Nuk e di</c:v>
                </c:pt>
              </c:strCache>
            </c:strRef>
          </c:cat>
          <c:val>
            <c:numRef>
              <c:f>Sheet1!$E$81:$E$83</c:f>
              <c:numCache>
                <c:formatCode>0%</c:formatCode>
                <c:ptCount val="3"/>
                <c:pt idx="0">
                  <c:v>0.41935483870967744</c:v>
                </c:pt>
                <c:pt idx="1">
                  <c:v>0.39784946236559138</c:v>
                </c:pt>
                <c:pt idx="2">
                  <c:v>0.18279569892473119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0F-4CB5-96EB-FE8A03BEDD6B}"/>
            </c:ext>
          </c:extLst>
        </c:ser>
        <c:ser>
          <c:idx val="1"/>
          <c:order val="1"/>
          <c:tx>
            <c:strRef>
              <c:f>Sheet1!$D$80</c:f>
              <c:strCache>
                <c:ptCount val="1"/>
                <c:pt idx="0">
                  <c:v>Serb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Sheet1!$B$81:$B$83</c:f>
              <c:strCache>
                <c:ptCount val="3"/>
                <c:pt idx="0">
                  <c:v>Po</c:v>
                </c:pt>
                <c:pt idx="1">
                  <c:v>Jo</c:v>
                </c:pt>
                <c:pt idx="2">
                  <c:v>Nuk e di</c:v>
                </c:pt>
              </c:strCache>
            </c:strRef>
          </c:cat>
          <c:val>
            <c:numRef>
              <c:f>Sheet1!$D$81:$D$83</c:f>
              <c:numCache>
                <c:formatCode>0%</c:formatCode>
                <c:ptCount val="3"/>
                <c:pt idx="0">
                  <c:v>0.15333333333333332</c:v>
                </c:pt>
                <c:pt idx="1">
                  <c:v>0.58666666666666667</c:v>
                </c:pt>
                <c:pt idx="2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0F-4CB5-96EB-FE8A03BEDD6B}"/>
            </c:ext>
          </c:extLst>
        </c:ser>
        <c:ser>
          <c:idx val="0"/>
          <c:order val="2"/>
          <c:tx>
            <c:strRef>
              <c:f>Sheet1!$C$80</c:f>
              <c:strCache>
                <c:ptCount val="1"/>
                <c:pt idx="0">
                  <c:v>Shqiptar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Sheet1!$B$81:$B$83</c:f>
              <c:strCache>
                <c:ptCount val="3"/>
                <c:pt idx="0">
                  <c:v>Po</c:v>
                </c:pt>
                <c:pt idx="1">
                  <c:v>Jo</c:v>
                </c:pt>
                <c:pt idx="2">
                  <c:v>Nuk e di</c:v>
                </c:pt>
              </c:strCache>
            </c:strRef>
          </c:cat>
          <c:val>
            <c:numRef>
              <c:f>Sheet1!$C$81:$C$83</c:f>
              <c:numCache>
                <c:formatCode>0%</c:formatCode>
                <c:ptCount val="3"/>
                <c:pt idx="0">
                  <c:v>0.2914147521160822</c:v>
                </c:pt>
                <c:pt idx="1">
                  <c:v>0.47762998790810157</c:v>
                </c:pt>
                <c:pt idx="2">
                  <c:v>0.2309552599758162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0F-4CB5-96EB-FE8A03BED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1734478016"/>
        <c:axId val="-1734483456"/>
      </c:barChart>
      <c:catAx>
        <c:axId val="-1734478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34483456"/>
        <c:crosses val="autoZero"/>
        <c:auto val="1"/>
        <c:lblAlgn val="ctr"/>
        <c:lblOffset val="100"/>
        <c:noMultiLvlLbl val="0"/>
      </c:catAx>
      <c:valAx>
        <c:axId val="-173448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734478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88E1F-1400-49B2-B818-04933C09E43A}" type="datetimeFigureOut">
              <a:rPr lang="sq-AL" smtClean="0"/>
              <a:t>5.7.2018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41791-54A4-483B-B9AE-2EFB9933F44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364807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5478B4F4-0E37-45D0-A03B-BC6109B7B9EC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F01AAE0B-E3A9-415E-BF9D-35A66B2C4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0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596901"/>
            <a:ext cx="4546210" cy="505969"/>
          </a:xfrm>
        </p:spPr>
        <p:txBody>
          <a:bodyPr lIns="0" rIns="0" anchor="ctr">
            <a:noAutofit/>
          </a:bodyPr>
          <a:lstStyle>
            <a:lvl1pPr algn="l">
              <a:defRPr sz="3200" b="0">
                <a:solidFill>
                  <a:schemeClr val="bg1">
                    <a:lumMod val="65000"/>
                  </a:schemeClr>
                </a:solidFill>
                <a:latin typeface="Raleway" panose="020B00030301010600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1" y="1118305"/>
            <a:ext cx="4546210" cy="549048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30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66801" y="1861626"/>
            <a:ext cx="4546210" cy="516988"/>
          </a:xfrm>
        </p:spPr>
        <p:txBody>
          <a:bodyPr lIns="0" rIns="0">
            <a:normAutofit/>
          </a:bodyPr>
          <a:lstStyle>
            <a:lvl1pPr marL="0" indent="0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66802" y="2230154"/>
            <a:ext cx="4546208" cy="1166352"/>
          </a:xfrm>
        </p:spPr>
        <p:txBody>
          <a:bodyPr lIns="0" rIns="0">
            <a:normAutofit/>
          </a:bodyPr>
          <a:lstStyle>
            <a:lvl1pPr marL="0" indent="0">
              <a:lnSpc>
                <a:spcPct val="100000"/>
              </a:lnSpc>
              <a:buNone/>
              <a:defRPr sz="1050" baseline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</a:defRPr>
            </a:lvl1pPr>
            <a:lvl2pPr marL="457200" indent="0">
              <a:buNone/>
              <a:defRPr>
                <a:latin typeface="Source Sans Pro" panose="020B0503030403020204" pitchFamily="34" charset="0"/>
              </a:defRPr>
            </a:lvl2pPr>
            <a:lvl3pPr marL="914400" indent="0">
              <a:buNone/>
              <a:defRPr>
                <a:latin typeface="Source Sans Pro" panose="020B0503030403020204" pitchFamily="34" charset="0"/>
              </a:defRPr>
            </a:lvl3pPr>
            <a:lvl4pPr marL="1371600" indent="0">
              <a:buNone/>
              <a:defRPr>
                <a:latin typeface="Source Sans Pro" panose="020B0503030403020204" pitchFamily="34" charset="0"/>
              </a:defRPr>
            </a:lvl4pPr>
            <a:lvl5pPr marL="1828800" indent="0">
              <a:buNone/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iriure</a:t>
            </a:r>
            <a:r>
              <a:rPr lang="en-US" dirty="0"/>
              <a:t> dolor in </a:t>
            </a:r>
            <a:r>
              <a:rPr lang="en-US" dirty="0" err="1"/>
              <a:t>hendrerit</a:t>
            </a:r>
            <a:r>
              <a:rPr lang="en-US" dirty="0"/>
              <a:t> in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illum</a:t>
            </a:r>
            <a:r>
              <a:rPr lang="en-US" dirty="0"/>
              <a:t> </a:t>
            </a:r>
            <a:r>
              <a:rPr lang="en-US" dirty="0" err="1"/>
              <a:t>dolore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578991" y="1861626"/>
            <a:ext cx="4546210" cy="516988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6578992" y="2230153"/>
            <a:ext cx="4546208" cy="1695907"/>
          </a:xfrm>
        </p:spPr>
        <p:txBody>
          <a:bodyPr lIns="0" r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050" baseline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</a:defRPr>
            </a:lvl1pPr>
            <a:lvl2pPr marL="457200" indent="0">
              <a:buNone/>
              <a:defRPr>
                <a:latin typeface="Source Sans Pro" panose="020B0503030403020204" pitchFamily="34" charset="0"/>
              </a:defRPr>
            </a:lvl2pPr>
            <a:lvl3pPr marL="914400" indent="0">
              <a:buNone/>
              <a:defRPr>
                <a:latin typeface="Source Sans Pro" panose="020B0503030403020204" pitchFamily="34" charset="0"/>
              </a:defRPr>
            </a:lvl3pPr>
            <a:lvl4pPr marL="1371600" indent="0">
              <a:buNone/>
              <a:defRPr>
                <a:latin typeface="Source Sans Pro" panose="020B0503030403020204" pitchFamily="34" charset="0"/>
              </a:defRPr>
            </a:lvl4pPr>
            <a:lvl5pPr marL="1828800" indent="0">
              <a:buNone/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iriure</a:t>
            </a:r>
            <a:r>
              <a:rPr lang="en-US" dirty="0"/>
              <a:t> dolor in </a:t>
            </a:r>
            <a:r>
              <a:rPr lang="en-US" dirty="0" err="1"/>
              <a:t>hendrerit</a:t>
            </a:r>
            <a:r>
              <a:rPr lang="en-US" dirty="0"/>
              <a:t> in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illum</a:t>
            </a:r>
            <a:r>
              <a:rPr lang="en-US" dirty="0"/>
              <a:t> </a:t>
            </a:r>
            <a:r>
              <a:rPr lang="en-US" dirty="0" err="1"/>
              <a:t>dolore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66801" y="4107766"/>
            <a:ext cx="4546210" cy="516988"/>
          </a:xfrm>
        </p:spPr>
        <p:txBody>
          <a:bodyPr lIns="0" rIns="0">
            <a:normAutofit/>
          </a:bodyPr>
          <a:lstStyle>
            <a:lvl1pPr marL="0" indent="0">
              <a:buNone/>
              <a:defRPr sz="1600" b="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066802" y="4476294"/>
            <a:ext cx="4546208" cy="1695907"/>
          </a:xfrm>
        </p:spPr>
        <p:txBody>
          <a:bodyPr lIns="0" rIns="0">
            <a:normAutofit/>
          </a:bodyPr>
          <a:lstStyle>
            <a:lvl1pPr marL="0" indent="0">
              <a:lnSpc>
                <a:spcPct val="100000"/>
              </a:lnSpc>
              <a:buNone/>
              <a:defRPr sz="105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  <a:lvl2pPr marL="457200" indent="0">
              <a:buNone/>
              <a:defRPr>
                <a:latin typeface="Source Sans Pro" panose="020B0503030403020204" pitchFamily="34" charset="0"/>
              </a:defRPr>
            </a:lvl2pPr>
            <a:lvl3pPr marL="914400" indent="0">
              <a:buNone/>
              <a:defRPr>
                <a:latin typeface="Source Sans Pro" panose="020B0503030403020204" pitchFamily="34" charset="0"/>
              </a:defRPr>
            </a:lvl3pPr>
            <a:lvl4pPr marL="1371600" indent="0">
              <a:buNone/>
              <a:defRPr>
                <a:latin typeface="Source Sans Pro" panose="020B0503030403020204" pitchFamily="34" charset="0"/>
              </a:defRPr>
            </a:lvl4pPr>
            <a:lvl5pPr marL="1828800" indent="0">
              <a:buNone/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iriure</a:t>
            </a:r>
            <a:r>
              <a:rPr lang="en-US" dirty="0"/>
              <a:t> dolor in </a:t>
            </a:r>
            <a:r>
              <a:rPr lang="en-US" dirty="0" err="1"/>
              <a:t>hendrerit</a:t>
            </a:r>
            <a:r>
              <a:rPr lang="en-US" dirty="0"/>
              <a:t> in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illum</a:t>
            </a:r>
            <a:r>
              <a:rPr lang="en-US" dirty="0"/>
              <a:t> </a:t>
            </a:r>
            <a:r>
              <a:rPr lang="en-US" dirty="0" err="1"/>
              <a:t>dolore</a:t>
            </a:r>
            <a:endParaRPr lang="en-GB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578991" y="4107766"/>
            <a:ext cx="4546210" cy="516988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600" b="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Write Your Article Title Here</a:t>
            </a:r>
            <a:endParaRPr lang="en-GB" dirty="0"/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6578992" y="4476294"/>
            <a:ext cx="4546208" cy="1695907"/>
          </a:xfrm>
        </p:spPr>
        <p:txBody>
          <a:bodyPr lIns="0" r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05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  <a:lvl2pPr marL="457200" indent="0">
              <a:buNone/>
              <a:defRPr>
                <a:latin typeface="Source Sans Pro" panose="020B0503030403020204" pitchFamily="34" charset="0"/>
              </a:defRPr>
            </a:lvl2pPr>
            <a:lvl3pPr marL="914400" indent="0">
              <a:buNone/>
              <a:defRPr>
                <a:latin typeface="Source Sans Pro" panose="020B0503030403020204" pitchFamily="34" charset="0"/>
              </a:defRPr>
            </a:lvl3pPr>
            <a:lvl4pPr marL="1371600" indent="0">
              <a:buNone/>
              <a:defRPr>
                <a:latin typeface="Source Sans Pro" panose="020B0503030403020204" pitchFamily="34" charset="0"/>
              </a:defRPr>
            </a:lvl4pPr>
            <a:lvl5pPr marL="1828800" indent="0">
              <a:buNone/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iriure</a:t>
            </a:r>
            <a:r>
              <a:rPr lang="en-US" dirty="0"/>
              <a:t> dolor in </a:t>
            </a:r>
            <a:r>
              <a:rPr lang="en-US" dirty="0" err="1"/>
              <a:t>hendrerit</a:t>
            </a:r>
            <a:r>
              <a:rPr lang="en-US" dirty="0"/>
              <a:t> in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illum</a:t>
            </a:r>
            <a:r>
              <a:rPr lang="en-US" dirty="0"/>
              <a:t> </a:t>
            </a:r>
            <a:r>
              <a:rPr lang="en-US" dirty="0" err="1"/>
              <a:t>dolore</a:t>
            </a:r>
            <a:endParaRPr lang="en-GB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6578991" y="596901"/>
            <a:ext cx="4546210" cy="521405"/>
          </a:xfrm>
        </p:spPr>
        <p:txBody>
          <a:bodyPr lIns="0" rIns="0" anchor="ctr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Raleway" panose="020B0003030101060003" pitchFamily="34" charset="0"/>
              </a:defRPr>
            </a:lvl1pPr>
            <a:lvl2pPr marL="457200" indent="0">
              <a:buNone/>
              <a:defRPr sz="2000">
                <a:latin typeface="Lato Light" panose="020F0302020204030203" pitchFamily="34" charset="0"/>
              </a:defRPr>
            </a:lvl2pPr>
            <a:lvl3pPr marL="914400" indent="0">
              <a:buNone/>
              <a:defRPr sz="1800">
                <a:latin typeface="Lato Light" panose="020F0302020204030203" pitchFamily="34" charset="0"/>
              </a:defRPr>
            </a:lvl3pPr>
            <a:lvl4pPr marL="1371600" indent="0">
              <a:buNone/>
              <a:defRPr sz="1600">
                <a:latin typeface="Lato Light" panose="020F0302020204030203" pitchFamily="34" charset="0"/>
              </a:defRPr>
            </a:lvl4pPr>
            <a:lvl5pPr marL="1828800" indent="0">
              <a:buNone/>
              <a:defRPr sz="1600">
                <a:latin typeface="Lato Light" panose="020F0302020204030203" pitchFamily="34" charset="0"/>
              </a:defRPr>
            </a:lvl5pPr>
          </a:lstStyle>
          <a:p>
            <a:pPr lvl="0"/>
            <a:r>
              <a:rPr lang="en-US" dirty="0"/>
              <a:t>Write Your Title Here</a:t>
            </a:r>
            <a:endParaRPr lang="en-GB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6578989" y="1117601"/>
            <a:ext cx="4546210" cy="549753"/>
          </a:xfrm>
        </p:spPr>
        <p:txBody>
          <a:bodyPr lIns="0" rIns="0">
            <a:normAutofit/>
          </a:bodyPr>
          <a:lstStyle>
            <a:lvl1pPr marL="0" indent="0">
              <a:buNone/>
              <a:defRPr sz="1300" baseline="0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 marL="457200" indent="0">
              <a:buNone/>
              <a:defRPr>
                <a:latin typeface="Lato" panose="020F0502020204030203" pitchFamily="34" charset="0"/>
              </a:defRPr>
            </a:lvl2pPr>
            <a:lvl3pPr marL="914400" indent="0">
              <a:buNone/>
              <a:defRPr>
                <a:latin typeface="Lato" panose="020F0502020204030203" pitchFamily="34" charset="0"/>
              </a:defRPr>
            </a:lvl3pPr>
            <a:lvl4pPr marL="1371600" indent="0">
              <a:buNone/>
              <a:defRPr>
                <a:latin typeface="Lato" panose="020F0502020204030203" pitchFamily="34" charset="0"/>
              </a:defRPr>
            </a:lvl4pPr>
            <a:lvl5pPr marL="1828800" indent="0">
              <a:buNone/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3493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2" userDrawn="1">
          <p15:clr>
            <a:srgbClr val="FBAE40"/>
          </p15:clr>
        </p15:guide>
        <p15:guide id="2" pos="672" userDrawn="1">
          <p15:clr>
            <a:srgbClr val="FBAE40"/>
          </p15:clr>
        </p15:guide>
        <p15:guide id="3" pos="7008" userDrawn="1">
          <p15:clr>
            <a:srgbClr val="FBAE40"/>
          </p15:clr>
        </p15:guide>
        <p15:guide id="4" orient="horz" pos="3888" userDrawn="1">
          <p15:clr>
            <a:srgbClr val="FBAE40"/>
          </p15:clr>
        </p15:guide>
        <p15:guide id="5" orient="horz" pos="1392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7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58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5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02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3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3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4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50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72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88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FD24F-A8CD-4E70-A371-C011B5592845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67CEA-C73E-4EA1-9E3F-137A40803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0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3"/>
          <p:cNvSpPr/>
          <p:nvPr/>
        </p:nvSpPr>
        <p:spPr>
          <a:xfrm flipH="1" flipV="1">
            <a:off x="2415994" y="3551686"/>
            <a:ext cx="7083287" cy="0"/>
          </a:xfrm>
          <a:prstGeom prst="line">
            <a:avLst/>
          </a:prstGeom>
          <a:ln w="9525" cap="rnd">
            <a:solidFill>
              <a:schemeClr val="accent6"/>
            </a:solidFill>
            <a:prstDash val="solid"/>
            <a:round/>
          </a:ln>
        </p:spPr>
        <p:txBody>
          <a:bodyPr lIns="0" tIns="0" rIns="0" bIns="0" anchor="ctr"/>
          <a:lstStyle/>
          <a:p>
            <a:pPr lvl="0"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8614" y="2180677"/>
            <a:ext cx="7758044" cy="505969"/>
          </a:xfrm>
        </p:spPr>
        <p:txBody>
          <a:bodyPr/>
          <a:lstStyle/>
          <a:p>
            <a:pPr lvl="0" algn="ctr"/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>PUBLIC OPINION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6096" y="5751422"/>
            <a:ext cx="6535609" cy="370285"/>
          </a:xfrm>
        </p:spPr>
        <p:txBody>
          <a:bodyPr>
            <a:noAutofit/>
          </a:bodyPr>
          <a:lstStyle/>
          <a:p>
            <a:pPr lvl="0" algn="ctr"/>
            <a:r>
              <a:rPr lang="en-GB" sz="1600" b="1" dirty="0" smtClean="0"/>
              <a:t> June 2018 </a:t>
            </a:r>
            <a:endParaRPr lang="en-GB" sz="1600" b="1" dirty="0"/>
          </a:p>
        </p:txBody>
      </p:sp>
      <p:sp>
        <p:nvSpPr>
          <p:cNvPr id="4" name="AutoShape 2" descr="Vetevendosj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q-AL"/>
          </a:p>
        </p:txBody>
      </p:sp>
      <p:sp>
        <p:nvSpPr>
          <p:cNvPr id="5" name="AutoShape 4" descr="Vetevendosje!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q-AL"/>
          </a:p>
        </p:txBody>
      </p:sp>
      <p:sp>
        <p:nvSpPr>
          <p:cNvPr id="6" name="AutoShape 6" descr="Vetevendosje!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q-AL"/>
          </a:p>
        </p:txBody>
      </p:sp>
      <p:sp>
        <p:nvSpPr>
          <p:cNvPr id="7" name="AutoShape 8" descr="Vetevendosje!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q-AL"/>
          </a:p>
        </p:txBody>
      </p:sp>
      <p:sp>
        <p:nvSpPr>
          <p:cNvPr id="8" name="AutoShape 13" descr="Rezultate imazhesh pÃ«r ubo consulti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31901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ctrTitle"/>
          </p:nvPr>
        </p:nvSpPr>
        <p:spPr>
          <a:xfrm>
            <a:off x="298986" y="648587"/>
            <a:ext cx="10337801" cy="505969"/>
          </a:xfrm>
        </p:spPr>
        <p:txBody>
          <a:bodyPr/>
          <a:lstStyle/>
          <a:p>
            <a:pPr fontAlgn="ctr"/>
            <a:r>
              <a:rPr lang="en-US" sz="2400" b="1" dirty="0"/>
              <a:t>P3. Who should </a:t>
            </a:r>
            <a:r>
              <a:rPr lang="en-US" sz="2400" b="1" dirty="0" smtClean="0"/>
              <a:t>lead </a:t>
            </a:r>
            <a:r>
              <a:rPr lang="en-US" sz="2400" b="1" dirty="0"/>
              <a:t>Kosovo's negotiating team in talks with Serbia?</a:t>
            </a:r>
            <a:endParaRPr lang="en-US" sz="2400" b="1" dirty="0">
              <a:solidFill>
                <a:srgbClr val="264A60"/>
              </a:solidFill>
              <a:latin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758490" y="685801"/>
            <a:ext cx="366711" cy="3667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10636786" y="685801"/>
            <a:ext cx="610116" cy="366711"/>
          </a:xfrm>
        </p:spPr>
        <p:txBody>
          <a:bodyPr tIns="0" bIns="0" anchor="ctr">
            <a:normAutofit/>
          </a:bodyPr>
          <a:lstStyle/>
          <a:p>
            <a:pPr algn="ctr"/>
            <a:r>
              <a:rPr lang="en-US" sz="1300" dirty="0"/>
              <a:t>06</a:t>
            </a:r>
            <a:endParaRPr lang="en-GB" sz="13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094443"/>
              </p:ext>
            </p:extLst>
          </p:nvPr>
        </p:nvGraphicFramePr>
        <p:xfrm>
          <a:off x="1639019" y="1632585"/>
          <a:ext cx="8264106" cy="4207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2" name="TextBox 1"/>
          <p:cNvSpPr txBox="1"/>
          <p:nvPr/>
        </p:nvSpPr>
        <p:spPr>
          <a:xfrm>
            <a:off x="1934817" y="5486400"/>
            <a:ext cx="7699513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    President                                                        Prime minister                                         Leaders of the opposition 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68445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Raleway" panose="020B00030301010600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P3. Who should lead Kosovo's negotiating team in talks with Serbia?</a:t>
            </a:r>
            <a:endParaRPr lang="sq-AL" sz="2400" b="1" dirty="0">
              <a:solidFill>
                <a:schemeClr val="bg1">
                  <a:lumMod val="65000"/>
                </a:schemeClr>
              </a:solidFill>
              <a:latin typeface="Raleway" panose="020B00030301010600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791200" y="3906044"/>
          <a:ext cx="609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t"/>
                      <a:r>
                        <a:rPr lang="sq-AL" sz="900" u="none" strike="noStrike" dirty="0">
                          <a:effectLst/>
                        </a:rPr>
                        <a:t> </a:t>
                      </a:r>
                      <a:endParaRPr lang="sq-AL" sz="900" b="0" i="0" u="none" strike="noStrike" dirty="0">
                        <a:solidFill>
                          <a:srgbClr val="010205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181100" y="2057399"/>
          <a:ext cx="9486900" cy="435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5" name="TextBox 4"/>
          <p:cNvSpPr txBox="1"/>
          <p:nvPr/>
        </p:nvSpPr>
        <p:spPr>
          <a:xfrm>
            <a:off x="1683025" y="6109252"/>
            <a:ext cx="7699513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    President                                                        Prime minister                                         Leaders of the opposition </a:t>
            </a:r>
            <a:endParaRPr lang="en-US" sz="1200" b="1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10028584" y="3763618"/>
            <a:ext cx="838198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/>
              <a:t>Albanian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Serbs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Others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47052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ctrTitle"/>
          </p:nvPr>
        </p:nvSpPr>
        <p:spPr>
          <a:xfrm>
            <a:off x="298986" y="648587"/>
            <a:ext cx="10337801" cy="505969"/>
          </a:xfrm>
        </p:spPr>
        <p:txBody>
          <a:bodyPr/>
          <a:lstStyle/>
          <a:p>
            <a:pPr fontAlgn="ctr"/>
            <a:r>
              <a:rPr lang="en-US" sz="2400" b="1" dirty="0"/>
              <a:t>P4. </a:t>
            </a:r>
            <a:r>
              <a:rPr lang="en-US" sz="2400" b="1" dirty="0" smtClean="0"/>
              <a:t>Do </a:t>
            </a:r>
            <a:r>
              <a:rPr lang="en-US" sz="2400" b="1" dirty="0"/>
              <a:t>you think that the final agreement will eventually remove the influence of Serbia from Kosovo?</a:t>
            </a:r>
            <a:endParaRPr lang="en-US" sz="2400" b="1" dirty="0">
              <a:solidFill>
                <a:srgbClr val="264A60"/>
              </a:solidFill>
              <a:latin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758490" y="685801"/>
            <a:ext cx="366711" cy="3667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10636786" y="685801"/>
            <a:ext cx="610116" cy="366711"/>
          </a:xfrm>
        </p:spPr>
        <p:txBody>
          <a:bodyPr tIns="0" bIns="0" anchor="ctr">
            <a:normAutofit/>
          </a:bodyPr>
          <a:lstStyle/>
          <a:p>
            <a:pPr algn="ctr"/>
            <a:r>
              <a:rPr lang="en-US" sz="1300" dirty="0"/>
              <a:t>06</a:t>
            </a:r>
            <a:endParaRPr lang="en-GB" sz="13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379265"/>
              </p:ext>
            </p:extLst>
          </p:nvPr>
        </p:nvGraphicFramePr>
        <p:xfrm>
          <a:off x="1285334" y="1833113"/>
          <a:ext cx="9109495" cy="3894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2" name="TextBox 1"/>
          <p:cNvSpPr txBox="1"/>
          <p:nvPr/>
        </p:nvSpPr>
        <p:spPr>
          <a:xfrm>
            <a:off x="1285462" y="5420139"/>
            <a:ext cx="8958468" cy="2923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                                    Yes                                                                        No                                                              I do not know 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155717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Raleway" panose="020B00030301010600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P4. Do you think that the final agreement will eventually remove the influence of Serbia from Kosovo?</a:t>
            </a:r>
            <a:endParaRPr lang="sq-AL" sz="2400" b="1" dirty="0">
              <a:solidFill>
                <a:schemeClr val="bg1">
                  <a:lumMod val="65000"/>
                </a:schemeClr>
              </a:solidFill>
              <a:latin typeface="Raleway" panose="020B00030301010600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515834"/>
              </p:ext>
            </p:extLst>
          </p:nvPr>
        </p:nvGraphicFramePr>
        <p:xfrm>
          <a:off x="971550" y="1828799"/>
          <a:ext cx="978921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4" name="TextBox 3"/>
          <p:cNvSpPr txBox="1"/>
          <p:nvPr/>
        </p:nvSpPr>
        <p:spPr>
          <a:xfrm>
            <a:off x="838202" y="6003235"/>
            <a:ext cx="8958468" cy="2923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                                    Yes                                                                        No                                                              I do not know </a:t>
            </a:r>
            <a:endParaRPr lang="en-US" sz="1300" b="1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10141226" y="3564835"/>
            <a:ext cx="848138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/>
              <a:t>Albanian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Serbs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Others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98433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ctrTitle"/>
          </p:nvPr>
        </p:nvSpPr>
        <p:spPr>
          <a:xfrm>
            <a:off x="298986" y="648587"/>
            <a:ext cx="10337801" cy="505969"/>
          </a:xfrm>
        </p:spPr>
        <p:txBody>
          <a:bodyPr/>
          <a:lstStyle/>
          <a:p>
            <a:pPr fontAlgn="ctr"/>
            <a:r>
              <a:rPr lang="en-US" sz="2400" b="1" dirty="0"/>
              <a:t>If the parliamentary elections were to be held next Sunday, would you vote?</a:t>
            </a:r>
            <a:endParaRPr lang="en-US" sz="2400" b="1" dirty="0">
              <a:solidFill>
                <a:srgbClr val="264A60"/>
              </a:solidFill>
              <a:latin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758490" y="685801"/>
            <a:ext cx="366711" cy="3667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10636786" y="685801"/>
            <a:ext cx="610116" cy="366711"/>
          </a:xfrm>
        </p:spPr>
        <p:txBody>
          <a:bodyPr tIns="0" bIns="0" anchor="ctr">
            <a:normAutofit/>
          </a:bodyPr>
          <a:lstStyle/>
          <a:p>
            <a:pPr algn="ctr"/>
            <a:r>
              <a:rPr lang="en-US" sz="1300" dirty="0"/>
              <a:t>06</a:t>
            </a:r>
            <a:endParaRPr lang="en-GB" sz="13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894946" y="1423358"/>
          <a:ext cx="10046899" cy="476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2" name="TextBox 1"/>
          <p:cNvSpPr txBox="1"/>
          <p:nvPr/>
        </p:nvSpPr>
        <p:spPr>
          <a:xfrm>
            <a:off x="896696" y="5685182"/>
            <a:ext cx="10045148" cy="2923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  </a:t>
            </a:r>
            <a:r>
              <a:rPr lang="en-US" sz="1200" b="1" dirty="0" smtClean="0"/>
              <a:t>Definitely I would vote         Maybe I would vote            Probably I would vote    Definitely I would not vote        I do not know              I refuse to respond   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38056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ctrTitle"/>
          </p:nvPr>
        </p:nvSpPr>
        <p:spPr>
          <a:xfrm>
            <a:off x="298986" y="648587"/>
            <a:ext cx="10337801" cy="505969"/>
          </a:xfrm>
        </p:spPr>
        <p:txBody>
          <a:bodyPr/>
          <a:lstStyle/>
          <a:p>
            <a:pPr fontAlgn="ctr"/>
            <a:r>
              <a:rPr lang="en-US" sz="2400" b="1" dirty="0"/>
              <a:t>If the parliamentary elections were to be held next Sunday, would you vote? </a:t>
            </a:r>
            <a:r>
              <a:rPr lang="en-US" sz="2400" b="1" dirty="0" smtClean="0"/>
              <a:t>ONLY THE DECLARED VOTE </a:t>
            </a:r>
            <a:endParaRPr lang="en-US" sz="2400" b="1" dirty="0">
              <a:solidFill>
                <a:srgbClr val="264A60"/>
              </a:solidFill>
              <a:latin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758490" y="685801"/>
            <a:ext cx="366711" cy="3667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10636786" y="685801"/>
            <a:ext cx="610116" cy="366711"/>
          </a:xfrm>
        </p:spPr>
        <p:txBody>
          <a:bodyPr tIns="0" bIns="0" anchor="ctr">
            <a:normAutofit/>
          </a:bodyPr>
          <a:lstStyle/>
          <a:p>
            <a:pPr algn="ctr"/>
            <a:r>
              <a:rPr lang="en-US" sz="1300" dirty="0"/>
              <a:t>06</a:t>
            </a:r>
            <a:endParaRPr lang="en-GB" sz="13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253938"/>
              </p:ext>
            </p:extLst>
          </p:nvPr>
        </p:nvGraphicFramePr>
        <p:xfrm>
          <a:off x="862641" y="1506855"/>
          <a:ext cx="10262559" cy="461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2" name="TextBox 1"/>
          <p:cNvSpPr txBox="1"/>
          <p:nvPr/>
        </p:nvSpPr>
        <p:spPr>
          <a:xfrm>
            <a:off x="1139687" y="5830956"/>
            <a:ext cx="9985514" cy="2923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    LDK                   PDK                    VV                    AAK                 NISMA                PSD                 Other            Serb list                 AKR           </a:t>
            </a:r>
            <a:r>
              <a:rPr lang="en-US" sz="1300" b="1" dirty="0" err="1" smtClean="0"/>
              <a:t>Alternativa</a:t>
            </a:r>
            <a:r>
              <a:rPr lang="en-US" sz="1300" b="1" dirty="0" smtClean="0"/>
              <a:t> 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352853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ctrTitle"/>
          </p:nvPr>
        </p:nvSpPr>
        <p:spPr>
          <a:xfrm>
            <a:off x="298986" y="648587"/>
            <a:ext cx="10337801" cy="505969"/>
          </a:xfrm>
        </p:spPr>
        <p:txBody>
          <a:bodyPr/>
          <a:lstStyle/>
          <a:p>
            <a:pPr lvl="0" algn="ctr"/>
            <a:r>
              <a:rPr lang="en-GB" sz="2800" dirty="0"/>
              <a:t>METODOLOGJIA E HULUMTIMIT</a:t>
            </a:r>
          </a:p>
        </p:txBody>
      </p:sp>
      <p:sp>
        <p:nvSpPr>
          <p:cNvPr id="23" name="Oval 22"/>
          <p:cNvSpPr/>
          <p:nvPr/>
        </p:nvSpPr>
        <p:spPr>
          <a:xfrm>
            <a:off x="10758490" y="685801"/>
            <a:ext cx="366711" cy="3667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10636786" y="685801"/>
            <a:ext cx="610116" cy="366711"/>
          </a:xfrm>
        </p:spPr>
        <p:txBody>
          <a:bodyPr tIns="0" bIns="0" anchor="ctr">
            <a:normAutofit/>
          </a:bodyPr>
          <a:lstStyle/>
          <a:p>
            <a:pPr algn="ctr"/>
            <a:r>
              <a:rPr lang="en-US" sz="1300" dirty="0"/>
              <a:t>02</a:t>
            </a:r>
            <a:endParaRPr lang="en-GB" sz="13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85991" y="1698525"/>
            <a:ext cx="10660910" cy="4000525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q-AL" sz="1800" dirty="0">
                <a:solidFill>
                  <a:schemeClr val="accent5">
                    <a:lumMod val="50000"/>
                  </a:schemeClr>
                </a:solidFill>
              </a:rPr>
              <a:t>Përzgjedhja e amvisërisë duke shfrytëzuar metodën sistematike të rastësisë, si dhe zhvillimi i anketës me personin i cili e ka ditëlindjen e parë më të afërt i moshës mbi 18 vjet.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q-AL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q-AL" sz="1800" dirty="0">
                <a:solidFill>
                  <a:schemeClr val="accent5">
                    <a:lumMod val="50000"/>
                  </a:schemeClr>
                </a:solidFill>
              </a:rPr>
              <a:t>Anketim ballë për ballë, anketuesi lexon pyetjet dhe shënon përgjigjen në pyetësor elektronik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q-AL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q-AL" sz="1800" dirty="0">
                <a:solidFill>
                  <a:schemeClr val="accent5">
                    <a:lumMod val="50000"/>
                  </a:schemeClr>
                </a:solidFill>
              </a:rPr>
              <a:t>Instrumenti (pyetësori) është aprovuar nga klienti dhe i </a:t>
            </a:r>
            <a:r>
              <a:rPr lang="sq-AL" sz="1800" dirty="0" err="1">
                <a:solidFill>
                  <a:schemeClr val="accent5">
                    <a:lumMod val="50000"/>
                  </a:schemeClr>
                </a:solidFill>
              </a:rPr>
              <a:t>validuar</a:t>
            </a:r>
            <a:r>
              <a:rPr lang="sq-AL" sz="1800" dirty="0">
                <a:solidFill>
                  <a:schemeClr val="accent5">
                    <a:lumMod val="50000"/>
                  </a:schemeClr>
                </a:solidFill>
              </a:rPr>
              <a:t> në procedurë të pilot testimit.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q-AL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q-AL" sz="1800" dirty="0">
                <a:solidFill>
                  <a:schemeClr val="accent5">
                    <a:lumMod val="50000"/>
                  </a:schemeClr>
                </a:solidFill>
              </a:rPr>
              <a:t>Mostra </a:t>
            </a:r>
            <a:r>
              <a:rPr lang="sq-AL" sz="1800" dirty="0" smtClean="0">
                <a:solidFill>
                  <a:schemeClr val="accent5">
                    <a:lumMod val="50000"/>
                  </a:schemeClr>
                </a:solidFill>
              </a:rPr>
              <a:t>n=10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70</a:t>
            </a:r>
            <a:r>
              <a:rPr lang="sq-AL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q-AL" sz="1800" dirty="0">
                <a:solidFill>
                  <a:schemeClr val="accent5">
                    <a:lumMod val="50000"/>
                  </a:schemeClr>
                </a:solidFill>
              </a:rPr>
              <a:t>e dizajnuar për sigurimin e mostrës përfaqësuese, e shtresuar sipas etniciteteve: shqiptar, serb dhe minoritete jo-serbe. Minoritetet e mbi-përfaqësuara në anketim, mostra e peshuar për analizë.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sq-AL" sz="1800" dirty="0"/>
          </a:p>
        </p:txBody>
      </p:sp>
    </p:spTree>
    <p:extLst>
      <p:ext uri="{BB962C8B-B14F-4D97-AF65-F5344CB8AC3E}">
        <p14:creationId xmlns:p14="http://schemas.microsoft.com/office/powerpoint/2010/main" val="372249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ctrTitle"/>
          </p:nvPr>
        </p:nvSpPr>
        <p:spPr>
          <a:xfrm>
            <a:off x="298986" y="648587"/>
            <a:ext cx="10337801" cy="505969"/>
          </a:xfrm>
        </p:spPr>
        <p:txBody>
          <a:bodyPr/>
          <a:lstStyle/>
          <a:p>
            <a:pPr lvl="0" algn="ctr"/>
            <a:r>
              <a:rPr lang="en-GB" sz="2800" dirty="0"/>
              <a:t>METHODOLOGY OF RESEARCH</a:t>
            </a:r>
          </a:p>
        </p:txBody>
      </p:sp>
      <p:sp>
        <p:nvSpPr>
          <p:cNvPr id="23" name="Oval 22"/>
          <p:cNvSpPr/>
          <p:nvPr/>
        </p:nvSpPr>
        <p:spPr>
          <a:xfrm>
            <a:off x="10758490" y="685801"/>
            <a:ext cx="366711" cy="3667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10636786" y="685801"/>
            <a:ext cx="610116" cy="366711"/>
          </a:xfrm>
        </p:spPr>
        <p:txBody>
          <a:bodyPr tIns="0" bIns="0" anchor="ctr">
            <a:normAutofit/>
          </a:bodyPr>
          <a:lstStyle/>
          <a:p>
            <a:pPr algn="ctr"/>
            <a:r>
              <a:rPr lang="en-US" sz="1300" dirty="0"/>
              <a:t>03</a:t>
            </a:r>
            <a:endParaRPr lang="en-GB" sz="13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85991" y="1698525"/>
            <a:ext cx="10660910" cy="4000525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Scope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by settlements (urban 45.8% and 54.2% rural)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Error margin ± 3% in selection for 95% confidence interval.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23 interviewers were engaged together with 4 supervisory teams to verify the work and ensure the quality of the interview process.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28% of the surveys carried out through telephone calls and field visits have been verified.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Polling period: 10 - 20 June 2018</a:t>
            </a:r>
            <a:endParaRPr lang="sq-AL" sz="1800" dirty="0"/>
          </a:p>
        </p:txBody>
      </p:sp>
    </p:spTree>
    <p:extLst>
      <p:ext uri="{BB962C8B-B14F-4D97-AF65-F5344CB8AC3E}">
        <p14:creationId xmlns:p14="http://schemas.microsoft.com/office/powerpoint/2010/main" val="5740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ctrTitle"/>
          </p:nvPr>
        </p:nvSpPr>
        <p:spPr>
          <a:xfrm>
            <a:off x="298986" y="648587"/>
            <a:ext cx="10337801" cy="505969"/>
          </a:xfrm>
        </p:spPr>
        <p:txBody>
          <a:bodyPr/>
          <a:lstStyle/>
          <a:p>
            <a:pPr lvl="0" algn="ctr"/>
            <a:r>
              <a:rPr lang="en-GB" sz="2800" dirty="0"/>
              <a:t>DEMOGRAFIA E TË ANKETUARVE</a:t>
            </a:r>
          </a:p>
        </p:txBody>
      </p:sp>
      <p:sp>
        <p:nvSpPr>
          <p:cNvPr id="23" name="Oval 22"/>
          <p:cNvSpPr/>
          <p:nvPr/>
        </p:nvSpPr>
        <p:spPr>
          <a:xfrm>
            <a:off x="10758490" y="685801"/>
            <a:ext cx="366711" cy="3667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10636786" y="685801"/>
            <a:ext cx="610116" cy="366711"/>
          </a:xfrm>
        </p:spPr>
        <p:txBody>
          <a:bodyPr tIns="0" bIns="0" anchor="ctr">
            <a:normAutofit/>
          </a:bodyPr>
          <a:lstStyle/>
          <a:p>
            <a:pPr algn="ctr"/>
            <a:r>
              <a:rPr lang="en-US" sz="1300" dirty="0"/>
              <a:t>04</a:t>
            </a:r>
            <a:endParaRPr lang="en-GB" sz="1300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090" y="2499825"/>
            <a:ext cx="1329068" cy="20892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974" y="2518241"/>
            <a:ext cx="1314508" cy="207084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89937" y="321513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51.5</a:t>
            </a:r>
            <a:r>
              <a:rPr lang="sq-AL" dirty="0" smtClean="0">
                <a:solidFill>
                  <a:schemeClr val="bg1"/>
                </a:solidFill>
              </a:rPr>
              <a:t>%</a:t>
            </a:r>
            <a:endParaRPr lang="sq-AL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5405" y="325355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48.5</a:t>
            </a:r>
            <a:r>
              <a:rPr lang="sq-AL" b="1" dirty="0" smtClean="0">
                <a:solidFill>
                  <a:schemeClr val="bg1"/>
                </a:solidFill>
              </a:rPr>
              <a:t>%</a:t>
            </a:r>
            <a:endParaRPr lang="sq-AL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185717"/>
              </p:ext>
            </p:extLst>
          </p:nvPr>
        </p:nvGraphicFramePr>
        <p:xfrm>
          <a:off x="4561577" y="1809445"/>
          <a:ext cx="6743700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6194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00500"/>
            <a:ext cx="12192000" cy="2857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782959" y="2162876"/>
            <a:ext cx="6626085" cy="1228024"/>
          </a:xfrm>
        </p:spPr>
        <p:txBody>
          <a:bodyPr>
            <a:noAutofit/>
          </a:bodyPr>
          <a:lstStyle/>
          <a:p>
            <a:pPr algn="ctr"/>
            <a:r>
              <a:rPr lang="en-GB" sz="4400" b="1" dirty="0">
                <a:latin typeface="Source Sans Pro Light" panose="020B0403030403020204" pitchFamily="34" charset="0"/>
              </a:rPr>
              <a:t>RESEARCH RESULTS</a:t>
            </a:r>
          </a:p>
        </p:txBody>
      </p:sp>
      <p:sp>
        <p:nvSpPr>
          <p:cNvPr id="9" name="Oval 8"/>
          <p:cNvSpPr/>
          <p:nvPr/>
        </p:nvSpPr>
        <p:spPr>
          <a:xfrm>
            <a:off x="10758490" y="685801"/>
            <a:ext cx="366711" cy="3667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10636786" y="685801"/>
            <a:ext cx="610116" cy="366711"/>
          </a:xfrm>
        </p:spPr>
        <p:txBody>
          <a:bodyPr tIns="0" bIns="0" anchor="ctr">
            <a:normAutofit/>
          </a:bodyPr>
          <a:lstStyle/>
          <a:p>
            <a:pPr algn="ctr"/>
            <a:r>
              <a:rPr lang="en-US" sz="1300" dirty="0"/>
              <a:t>05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66548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ctrTitle"/>
          </p:nvPr>
        </p:nvSpPr>
        <p:spPr>
          <a:xfrm>
            <a:off x="298986" y="648587"/>
            <a:ext cx="10337801" cy="505969"/>
          </a:xfrm>
        </p:spPr>
        <p:txBody>
          <a:bodyPr/>
          <a:lstStyle/>
          <a:p>
            <a:pPr fontAlgn="ctr"/>
            <a:r>
              <a:rPr lang="en-US" sz="2400" b="1" dirty="0"/>
              <a:t>P1. What do you expect to contain the final agreement </a:t>
            </a:r>
            <a:r>
              <a:rPr lang="en-US" sz="2400" b="1" dirty="0" smtClean="0"/>
              <a:t>within </a:t>
            </a:r>
            <a:r>
              <a:rPr lang="en-US" sz="2400" b="1" dirty="0"/>
              <a:t>the Kosovo-Serbia dialogue?</a:t>
            </a:r>
            <a:endParaRPr lang="en-US" sz="2400" b="1" dirty="0">
              <a:solidFill>
                <a:srgbClr val="264A60"/>
              </a:solidFill>
              <a:latin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758490" y="685801"/>
            <a:ext cx="366711" cy="3667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10636786" y="685801"/>
            <a:ext cx="610116" cy="366711"/>
          </a:xfrm>
        </p:spPr>
        <p:txBody>
          <a:bodyPr tIns="0" bIns="0" anchor="ctr">
            <a:normAutofit/>
          </a:bodyPr>
          <a:lstStyle/>
          <a:p>
            <a:pPr algn="ctr"/>
            <a:r>
              <a:rPr lang="en-US" sz="1300" dirty="0"/>
              <a:t>06</a:t>
            </a:r>
            <a:endParaRPr lang="en-GB" sz="13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938999"/>
              </p:ext>
            </p:extLst>
          </p:nvPr>
        </p:nvGraphicFramePr>
        <p:xfrm>
          <a:off x="759125" y="1396364"/>
          <a:ext cx="10601864" cy="4780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2" name="TextBox 1"/>
          <p:cNvSpPr txBox="1"/>
          <p:nvPr/>
        </p:nvSpPr>
        <p:spPr>
          <a:xfrm>
            <a:off x="861391" y="5632176"/>
            <a:ext cx="1008045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Recognition of Kosovo state by Serbia            Kosovo membership in UN                Exchange of territories between Kosovo             Expanded autonomy for </a:t>
            </a:r>
          </a:p>
          <a:p>
            <a:r>
              <a:rPr lang="en-US" sz="1200" dirty="0"/>
              <a:t>                                                                                                                                                               </a:t>
            </a:r>
            <a:r>
              <a:rPr lang="en-US" sz="1200" dirty="0" smtClean="0"/>
              <a:t>     and </a:t>
            </a:r>
            <a:r>
              <a:rPr lang="en-US" sz="1200" dirty="0"/>
              <a:t>Serbia             </a:t>
            </a:r>
            <a:r>
              <a:rPr lang="en-US" sz="1200" dirty="0" smtClean="0"/>
              <a:t>                                       Kosovo </a:t>
            </a:r>
            <a:r>
              <a:rPr lang="en-US" sz="1200" dirty="0"/>
              <a:t>S</a:t>
            </a:r>
            <a:r>
              <a:rPr lang="en-US" sz="1200" dirty="0" smtClean="0"/>
              <a:t>erbs </a:t>
            </a:r>
            <a:endParaRPr lang="en-US" sz="1200" dirty="0"/>
          </a:p>
        </p:txBody>
      </p:sp>
      <p:sp useBgFill="1">
        <p:nvSpPr>
          <p:cNvPr id="3" name="TextBox 2"/>
          <p:cNvSpPr txBox="1"/>
          <p:nvPr/>
        </p:nvSpPr>
        <p:spPr>
          <a:xfrm>
            <a:off x="11034867" y="3538330"/>
            <a:ext cx="424069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No</a:t>
            </a:r>
          </a:p>
          <a:p>
            <a:r>
              <a:rPr lang="en-US" sz="1300" b="1" dirty="0" smtClean="0"/>
              <a:t>Yes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275026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3200" dirty="0"/>
              <a:t>P1. </a:t>
            </a:r>
            <a:r>
              <a:rPr lang="en-US" sz="3200" dirty="0"/>
              <a:t>What do you expect to contain the final agreement within the Kosovo-Serbia dialogue?</a:t>
            </a:r>
            <a:endParaRPr lang="sq-AL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698749"/>
              </p:ext>
            </p:extLst>
          </p:nvPr>
        </p:nvGraphicFramePr>
        <p:xfrm>
          <a:off x="838202" y="1878634"/>
          <a:ext cx="10399641" cy="425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4" name="TextBox 3"/>
          <p:cNvSpPr txBox="1"/>
          <p:nvPr/>
        </p:nvSpPr>
        <p:spPr>
          <a:xfrm>
            <a:off x="838202" y="5486403"/>
            <a:ext cx="1008158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</a:t>
            </a:r>
            <a:r>
              <a:rPr lang="en-US" sz="1200" b="1" dirty="0" smtClean="0"/>
              <a:t>Yes                              No                              Yes                             No                             Yes                            No                            Yes                            No</a:t>
            </a:r>
          </a:p>
          <a:p>
            <a:r>
              <a:rPr lang="en-US" sz="1200" b="1" dirty="0" smtClean="0"/>
              <a:t>Recognition of Kosovo state by Serbia         Kosovo membership in UN           Exchange of territories between Kosovo           Expanded autonomy for </a:t>
            </a:r>
          </a:p>
          <a:p>
            <a:r>
              <a:rPr lang="en-US" sz="1200" b="1" dirty="0"/>
              <a:t>                                                                                                                                                               </a:t>
            </a:r>
            <a:r>
              <a:rPr lang="en-US" sz="1200" b="1" dirty="0" smtClean="0"/>
              <a:t>     and </a:t>
            </a:r>
            <a:r>
              <a:rPr lang="en-US" sz="1200" b="1" dirty="0"/>
              <a:t>Serbia             </a:t>
            </a:r>
            <a:r>
              <a:rPr lang="en-US" sz="1200" b="1" dirty="0" smtClean="0"/>
              <a:t>                                Kosovo </a:t>
            </a:r>
            <a:r>
              <a:rPr lang="en-US" sz="1200" b="1" dirty="0"/>
              <a:t>S</a:t>
            </a:r>
            <a:r>
              <a:rPr lang="en-US" sz="1200" b="1" dirty="0" smtClean="0"/>
              <a:t>erbs </a:t>
            </a:r>
            <a:endParaRPr lang="en-US" sz="1200" b="1" dirty="0"/>
          </a:p>
        </p:txBody>
      </p:sp>
      <p:sp useBgFill="1">
        <p:nvSpPr>
          <p:cNvPr id="3" name="TextBox 2"/>
          <p:cNvSpPr txBox="1"/>
          <p:nvPr/>
        </p:nvSpPr>
        <p:spPr>
          <a:xfrm>
            <a:off x="10611679" y="3538331"/>
            <a:ext cx="838198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/>
              <a:t>Albanian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Serbs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Others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16284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ctrTitle"/>
          </p:nvPr>
        </p:nvSpPr>
        <p:spPr>
          <a:xfrm>
            <a:off x="298986" y="648587"/>
            <a:ext cx="10337801" cy="505969"/>
          </a:xfrm>
        </p:spPr>
        <p:txBody>
          <a:bodyPr/>
          <a:lstStyle/>
          <a:p>
            <a:pPr fontAlgn="ctr"/>
            <a:r>
              <a:rPr lang="en-US" sz="2400" b="1" dirty="0"/>
              <a:t>P2. As you know, Kosovo and Serbia are in the final stages of the dialogue. Would you accept that the outcome of the talks </a:t>
            </a:r>
            <a:r>
              <a:rPr lang="en-US" sz="2400" b="1" dirty="0" smtClean="0"/>
              <a:t>was:</a:t>
            </a:r>
            <a:endParaRPr lang="en-US" sz="2400" b="1" dirty="0">
              <a:solidFill>
                <a:srgbClr val="264A60"/>
              </a:solidFill>
              <a:latin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758490" y="685801"/>
            <a:ext cx="366711" cy="3667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10636786" y="685801"/>
            <a:ext cx="610116" cy="366711"/>
          </a:xfrm>
        </p:spPr>
        <p:txBody>
          <a:bodyPr tIns="0" bIns="0" anchor="ctr">
            <a:normAutofit/>
          </a:bodyPr>
          <a:lstStyle/>
          <a:p>
            <a:pPr algn="ctr"/>
            <a:r>
              <a:rPr lang="en-US" sz="1300" dirty="0"/>
              <a:t>06</a:t>
            </a:r>
            <a:endParaRPr lang="en-GB" sz="13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627845"/>
              </p:ext>
            </p:extLst>
          </p:nvPr>
        </p:nvGraphicFramePr>
        <p:xfrm>
          <a:off x="629728" y="1838324"/>
          <a:ext cx="10748514" cy="4398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2" name="TextBox 1"/>
          <p:cNvSpPr txBox="1"/>
          <p:nvPr/>
        </p:nvSpPr>
        <p:spPr>
          <a:xfrm>
            <a:off x="702364" y="5693970"/>
            <a:ext cx="10056126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Recognition of Kosovo state by </a:t>
            </a:r>
            <a:r>
              <a:rPr lang="en-US" sz="1200" b="1" dirty="0"/>
              <a:t>Serbia     </a:t>
            </a:r>
            <a:r>
              <a:rPr lang="en-US" sz="1200" b="1" dirty="0" smtClean="0"/>
              <a:t>     Partition </a:t>
            </a:r>
            <a:r>
              <a:rPr lang="en-US" sz="1200" b="1" dirty="0"/>
              <a:t>of Kosovo or change              </a:t>
            </a:r>
            <a:r>
              <a:rPr lang="en-US" sz="1200" b="1" dirty="0" smtClean="0"/>
              <a:t>Autonomy </a:t>
            </a:r>
            <a:r>
              <a:rPr lang="en-US" sz="1200" b="1" dirty="0"/>
              <a:t>for Serb majority </a:t>
            </a:r>
            <a:r>
              <a:rPr lang="en-US" sz="1200" b="1" dirty="0" smtClean="0"/>
              <a:t>                  Association </a:t>
            </a:r>
            <a:r>
              <a:rPr lang="en-US" sz="1200" b="1" dirty="0"/>
              <a:t>based on Kosovo's </a:t>
            </a:r>
            <a:r>
              <a:rPr lang="en-US" sz="1200" b="1" dirty="0" smtClean="0"/>
              <a:t>laws</a:t>
            </a:r>
          </a:p>
          <a:p>
            <a:r>
              <a:rPr lang="en-US" sz="1200" b="1" dirty="0" smtClean="0"/>
              <a:t>                                                                                        of </a:t>
            </a:r>
            <a:r>
              <a:rPr lang="en-US" sz="1200" b="1" dirty="0"/>
              <a:t>existing borders   </a:t>
            </a:r>
            <a:r>
              <a:rPr lang="en-US" sz="1200" b="1" dirty="0" smtClean="0"/>
              <a:t>                               municipalities                                         (</a:t>
            </a:r>
            <a:r>
              <a:rPr lang="en-US" sz="1200" b="1" dirty="0"/>
              <a:t>constitutional interpretation)</a:t>
            </a:r>
          </a:p>
          <a:p>
            <a:endParaRPr lang="en-US" sz="1200" b="1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11034867" y="3803374"/>
            <a:ext cx="424069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No</a:t>
            </a:r>
          </a:p>
          <a:p>
            <a:r>
              <a:rPr lang="en-US" sz="1300" b="1" dirty="0" smtClean="0"/>
              <a:t>Yes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176744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Raleway" panose="020B00030301010600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P2. As you know, Kosovo and Serbia are in the final stages of the dialogue. Would you accept that the outcome of the talks was:</a:t>
            </a:r>
            <a:endParaRPr lang="sq-AL" sz="2400" b="1" dirty="0">
              <a:solidFill>
                <a:schemeClr val="bg1">
                  <a:lumMod val="65000"/>
                </a:schemeClr>
              </a:solidFill>
              <a:latin typeface="Raleway" panose="020B00030301010600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791200" y="3906044"/>
          <a:ext cx="609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t"/>
                      <a:r>
                        <a:rPr lang="sq-AL" sz="900" u="none" strike="noStrike" dirty="0">
                          <a:effectLst/>
                        </a:rPr>
                        <a:t> </a:t>
                      </a:r>
                      <a:endParaRPr lang="sq-AL" sz="900" b="0" i="0" u="none" strike="noStrike" dirty="0">
                        <a:solidFill>
                          <a:srgbClr val="010205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302093"/>
              </p:ext>
            </p:extLst>
          </p:nvPr>
        </p:nvGraphicFramePr>
        <p:xfrm>
          <a:off x="781050" y="1800225"/>
          <a:ext cx="10799073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5" name="TextBox 4"/>
          <p:cNvSpPr txBox="1"/>
          <p:nvPr/>
        </p:nvSpPr>
        <p:spPr>
          <a:xfrm>
            <a:off x="715616" y="5574701"/>
            <a:ext cx="10056126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   Yes                              No                              Yes                             No                             Yes                             No                             Yes                             No </a:t>
            </a:r>
          </a:p>
          <a:p>
            <a:r>
              <a:rPr lang="en-US" sz="1200" b="1" dirty="0" smtClean="0"/>
              <a:t>Recognition of Kosovo state by </a:t>
            </a:r>
            <a:r>
              <a:rPr lang="en-US" sz="1200" b="1" dirty="0"/>
              <a:t>Serbia     </a:t>
            </a:r>
            <a:r>
              <a:rPr lang="en-US" sz="1200" b="1" dirty="0" smtClean="0"/>
              <a:t>     Partition </a:t>
            </a:r>
            <a:r>
              <a:rPr lang="en-US" sz="1200" b="1" dirty="0"/>
              <a:t>of Kosovo or change              </a:t>
            </a:r>
            <a:r>
              <a:rPr lang="en-US" sz="1200" b="1" dirty="0" smtClean="0"/>
              <a:t>Autonomy </a:t>
            </a:r>
            <a:r>
              <a:rPr lang="en-US" sz="1200" b="1" dirty="0"/>
              <a:t>for Serb majority </a:t>
            </a:r>
            <a:r>
              <a:rPr lang="en-US" sz="1200" b="1" dirty="0" smtClean="0"/>
              <a:t>                  Association </a:t>
            </a:r>
            <a:r>
              <a:rPr lang="en-US" sz="1200" b="1" dirty="0"/>
              <a:t>based on Kosovo's </a:t>
            </a:r>
            <a:r>
              <a:rPr lang="en-US" sz="1200" b="1" dirty="0" smtClean="0"/>
              <a:t>laws</a:t>
            </a:r>
          </a:p>
          <a:p>
            <a:r>
              <a:rPr lang="en-US" sz="1200" b="1" dirty="0" smtClean="0"/>
              <a:t>                                                                                        of </a:t>
            </a:r>
            <a:r>
              <a:rPr lang="en-US" sz="1200" b="1" dirty="0"/>
              <a:t>existing borders   </a:t>
            </a:r>
            <a:r>
              <a:rPr lang="en-US" sz="1200" b="1" dirty="0" smtClean="0"/>
              <a:t>                               municipalities                                         (</a:t>
            </a:r>
            <a:r>
              <a:rPr lang="en-US" sz="1200" b="1" dirty="0"/>
              <a:t>constitutional interpretation)</a:t>
            </a:r>
          </a:p>
          <a:p>
            <a:endParaRPr lang="en-US" sz="1200" b="1" dirty="0"/>
          </a:p>
        </p:txBody>
      </p:sp>
      <p:sp useBgFill="1">
        <p:nvSpPr>
          <p:cNvPr id="6" name="TextBox 5"/>
          <p:cNvSpPr txBox="1"/>
          <p:nvPr/>
        </p:nvSpPr>
        <p:spPr>
          <a:xfrm>
            <a:off x="10929733" y="3591340"/>
            <a:ext cx="848138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/>
              <a:t>Albanian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Serbs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Others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12078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7758</TotalTime>
  <Words>594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Lato</vt:lpstr>
      <vt:lpstr>Lato Light</vt:lpstr>
      <vt:lpstr>Open Sans Light</vt:lpstr>
      <vt:lpstr>Raleway</vt:lpstr>
      <vt:lpstr>Source Sans Pro</vt:lpstr>
      <vt:lpstr>Source Sans Pro Light</vt:lpstr>
      <vt:lpstr>Wingdings</vt:lpstr>
      <vt:lpstr>Office Theme</vt:lpstr>
      <vt:lpstr>   PUBLIC OPINION RESEARCH</vt:lpstr>
      <vt:lpstr>METODOLOGJIA E HULUMTIMIT</vt:lpstr>
      <vt:lpstr>METHODOLOGY OF RESEARCH</vt:lpstr>
      <vt:lpstr>DEMOGRAFIA E TË ANKETUARVE</vt:lpstr>
      <vt:lpstr>PowerPoint Presentation</vt:lpstr>
      <vt:lpstr>P1. What do you expect to contain the final agreement within the Kosovo-Serbia dialogue?</vt:lpstr>
      <vt:lpstr>P1. What do you expect to contain the final agreement within the Kosovo-Serbia dialogue?</vt:lpstr>
      <vt:lpstr>P2. As you know, Kosovo and Serbia are in the final stages of the dialogue. Would you accept that the outcome of the talks was:</vt:lpstr>
      <vt:lpstr>P2. As you know, Kosovo and Serbia are in the final stages of the dialogue. Would you accept that the outcome of the talks was:</vt:lpstr>
      <vt:lpstr>P3. Who should lead Kosovo's negotiating team in talks with Serbia?</vt:lpstr>
      <vt:lpstr>P3. Who should lead Kosovo's negotiating team in talks with Serbia?</vt:lpstr>
      <vt:lpstr>P4. Do you think that the final agreement will eventually remove the influence of Serbia from Kosovo?</vt:lpstr>
      <vt:lpstr>P4. Do you think that the final agreement will eventually remove the influence of Serbia from Kosovo?</vt:lpstr>
      <vt:lpstr>If the parliamentary elections were to be held next Sunday, would you vote?</vt:lpstr>
      <vt:lpstr>If the parliamentary elections were to be held next Sunday, would you vote? ONLY THE DECLARED VOTE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Admin</cp:lastModifiedBy>
  <cp:revision>790</cp:revision>
  <cp:lastPrinted>2016-09-21T07:56:39Z</cp:lastPrinted>
  <dcterms:created xsi:type="dcterms:W3CDTF">2014-05-23T08:09:55Z</dcterms:created>
  <dcterms:modified xsi:type="dcterms:W3CDTF">2018-07-05T11:00:22Z</dcterms:modified>
</cp:coreProperties>
</file>