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5" r:id="rId3"/>
    <p:sldId id="376" r:id="rId4"/>
    <p:sldId id="392" r:id="rId5"/>
    <p:sldId id="391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3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32" userDrawn="1">
          <p15:clr>
            <a:srgbClr val="A4A3A4"/>
          </p15:clr>
        </p15:guide>
        <p15:guide id="2" pos="3834" userDrawn="1">
          <p15:clr>
            <a:srgbClr val="A4A3A4"/>
          </p15:clr>
        </p15:guide>
        <p15:guide id="3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76E"/>
    <a:srgbClr val="F47264"/>
    <a:srgbClr val="7CC8EC"/>
    <a:srgbClr val="7BBBB5"/>
    <a:srgbClr val="0EBEA9"/>
    <a:srgbClr val="F5C24C"/>
    <a:srgbClr val="E74E3E"/>
    <a:srgbClr val="3DBEDD"/>
    <a:srgbClr val="C4D93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266" y="72"/>
      </p:cViewPr>
      <p:guideLst>
        <p:guide orient="horz" pos="3432"/>
        <p:guide pos="3834"/>
        <p:guide pos="3835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90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88E1F-1400-49B2-B818-04933C09E43A}" type="datetimeFigureOut">
              <a:rPr lang="sq-AL" smtClean="0"/>
              <a:t>4.7.2018</a:t>
            </a:fld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41791-54A4-483B-B9AE-2EFB9933F44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6480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5478B4F4-0E37-45D0-A03B-BC6109B7B9EC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F01AAE0B-E3A9-415E-BF9D-35A66B2C4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0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1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1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1" y="596902"/>
            <a:ext cx="3409658" cy="505969"/>
          </a:xfrm>
        </p:spPr>
        <p:txBody>
          <a:bodyPr lIns="0" rIns="0" anchor="ctr">
            <a:noAutofit/>
          </a:bodyPr>
          <a:lstStyle>
            <a:lvl1pPr algn="l">
              <a:defRPr sz="2400" b="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1" y="1118305"/>
            <a:ext cx="3409658" cy="549048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975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1" y="1861626"/>
            <a:ext cx="3409658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00102" y="2230154"/>
            <a:ext cx="3409656" cy="1166352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788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>
                <a:latin typeface="Source Sans Pro" panose="020B0503030403020204" pitchFamily="34" charset="0"/>
              </a:defRPr>
            </a:lvl2pPr>
            <a:lvl3pPr marL="685800" indent="0">
              <a:buNone/>
              <a:defRPr>
                <a:latin typeface="Source Sans Pro" panose="020B0503030403020204" pitchFamily="34" charset="0"/>
              </a:defRPr>
            </a:lvl3pPr>
            <a:lvl4pPr marL="1028700" indent="0">
              <a:buNone/>
              <a:defRPr>
                <a:latin typeface="Source Sans Pro" panose="020B0503030403020204" pitchFamily="34" charset="0"/>
              </a:defRPr>
            </a:lvl4pPr>
            <a:lvl5pPr marL="13716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34243" y="1861626"/>
            <a:ext cx="3409658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34244" y="2230154"/>
            <a:ext cx="3409656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788" baseline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>
                <a:latin typeface="Source Sans Pro" panose="020B0503030403020204" pitchFamily="34" charset="0"/>
              </a:defRPr>
            </a:lvl2pPr>
            <a:lvl3pPr marL="685800" indent="0">
              <a:buNone/>
              <a:defRPr>
                <a:latin typeface="Source Sans Pro" panose="020B0503030403020204" pitchFamily="34" charset="0"/>
              </a:defRPr>
            </a:lvl3pPr>
            <a:lvl4pPr marL="1028700" indent="0">
              <a:buNone/>
              <a:defRPr>
                <a:latin typeface="Source Sans Pro" panose="020B0503030403020204" pitchFamily="34" charset="0"/>
              </a:defRPr>
            </a:lvl4pPr>
            <a:lvl5pPr marL="13716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00101" y="4107766"/>
            <a:ext cx="3409658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00102" y="4476295"/>
            <a:ext cx="3409656" cy="169590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788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>
                <a:latin typeface="Source Sans Pro" panose="020B0503030403020204" pitchFamily="34" charset="0"/>
              </a:defRPr>
            </a:lvl2pPr>
            <a:lvl3pPr marL="685800" indent="0">
              <a:buNone/>
              <a:defRPr>
                <a:latin typeface="Source Sans Pro" panose="020B0503030403020204" pitchFamily="34" charset="0"/>
              </a:defRPr>
            </a:lvl3pPr>
            <a:lvl4pPr marL="1028700" indent="0">
              <a:buNone/>
              <a:defRPr>
                <a:latin typeface="Source Sans Pro" panose="020B0503030403020204" pitchFamily="34" charset="0"/>
              </a:defRPr>
            </a:lvl4pPr>
            <a:lvl5pPr marL="13716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934243" y="4107766"/>
            <a:ext cx="3409658" cy="5169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934244" y="4476295"/>
            <a:ext cx="3409656" cy="1695907"/>
          </a:xfrm>
        </p:spPr>
        <p:txBody>
          <a:bodyPr lIns="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788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>
                <a:latin typeface="Source Sans Pro" panose="020B0503030403020204" pitchFamily="34" charset="0"/>
              </a:defRPr>
            </a:lvl2pPr>
            <a:lvl3pPr marL="685800" indent="0">
              <a:buNone/>
              <a:defRPr>
                <a:latin typeface="Source Sans Pro" panose="020B0503030403020204" pitchFamily="34" charset="0"/>
              </a:defRPr>
            </a:lvl3pPr>
            <a:lvl4pPr marL="1028700" indent="0">
              <a:buNone/>
              <a:defRPr>
                <a:latin typeface="Source Sans Pro" panose="020B0503030403020204" pitchFamily="34" charset="0"/>
              </a:defRPr>
            </a:lvl4pPr>
            <a:lvl5pPr marL="1371600" indent="0">
              <a:buNone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4934243" y="596902"/>
            <a:ext cx="3409658" cy="52140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aleway" panose="020B0003030101060003" pitchFamily="34" charset="0"/>
              </a:defRPr>
            </a:lvl1pPr>
            <a:lvl2pPr marL="342900" indent="0">
              <a:buNone/>
              <a:defRPr sz="1500">
                <a:latin typeface="Lato Light" panose="020F0302020204030203" pitchFamily="34" charset="0"/>
              </a:defRPr>
            </a:lvl2pPr>
            <a:lvl3pPr marL="685800" indent="0">
              <a:buNone/>
              <a:defRPr sz="1350">
                <a:latin typeface="Lato Light" panose="020F0302020204030203" pitchFamily="34" charset="0"/>
              </a:defRPr>
            </a:lvl3pPr>
            <a:lvl4pPr marL="1028700" indent="0">
              <a:buNone/>
              <a:defRPr sz="1200">
                <a:latin typeface="Lato Light" panose="020F0302020204030203" pitchFamily="34" charset="0"/>
              </a:defRPr>
            </a:lvl4pPr>
            <a:lvl5pPr marL="1371600" indent="0">
              <a:buNone/>
              <a:defRPr sz="12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934242" y="1117602"/>
            <a:ext cx="3409658" cy="549753"/>
          </a:xfrm>
        </p:spPr>
        <p:txBody>
          <a:bodyPr lIns="0" rIns="0">
            <a:normAutofit/>
          </a:bodyPr>
          <a:lstStyle>
            <a:lvl1pPr marL="0" indent="0">
              <a:buNone/>
              <a:defRPr sz="975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342900" indent="0">
              <a:buNone/>
              <a:defRPr>
                <a:latin typeface="Lato" panose="020F0502020204030203" pitchFamily="34" charset="0"/>
              </a:defRPr>
            </a:lvl2pPr>
            <a:lvl3pPr marL="685800" indent="0">
              <a:buNone/>
              <a:defRPr>
                <a:latin typeface="Lato" panose="020F0502020204030203" pitchFamily="34" charset="0"/>
              </a:defRPr>
            </a:lvl3pPr>
            <a:lvl4pPr marL="1028700" indent="0">
              <a:buNone/>
              <a:defRPr>
                <a:latin typeface="Lato" panose="020F0502020204030203" pitchFamily="34" charset="0"/>
              </a:defRPr>
            </a:lvl4pPr>
            <a:lvl5pPr marL="1371600" indent="0">
              <a:buNone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543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2">
          <p15:clr>
            <a:srgbClr val="FBAE40"/>
          </p15:clr>
        </p15:guide>
        <p15:guide id="2" pos="504">
          <p15:clr>
            <a:srgbClr val="FBAE40"/>
          </p15:clr>
        </p15:guide>
        <p15:guide id="3" pos="5256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5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8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9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2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5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7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D24F-A8CD-4E70-A371-C011B5592845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7CEA-C73E-4EA1-9E3F-137A4080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7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etevendosje!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5" name="AutoShape 4" descr="Vetevendosje!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6" name="AutoShape 6" descr="Vetevendosje!"/>
          <p:cNvSpPr>
            <a:spLocks noChangeAspect="1" noChangeArrowheads="1"/>
          </p:cNvSpPr>
          <p:nvPr/>
        </p:nvSpPr>
        <p:spPr bwMode="auto">
          <a:xfrm>
            <a:off x="345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7" name="AutoShape 8" descr="Vetevendosje!"/>
          <p:cNvSpPr>
            <a:spLocks noChangeAspect="1" noChangeArrowheads="1"/>
          </p:cNvSpPr>
          <p:nvPr/>
        </p:nvSpPr>
        <p:spPr bwMode="auto">
          <a:xfrm>
            <a:off x="459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8" name="AutoShape 13" descr="Rezultate imazhesh pÃ«r ubo consulting"/>
          <p:cNvSpPr>
            <a:spLocks noChangeAspect="1" noChangeArrowheads="1"/>
          </p:cNvSpPr>
          <p:nvPr/>
        </p:nvSpPr>
        <p:spPr bwMode="auto">
          <a:xfrm>
            <a:off x="573881" y="12061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C0E5FF8-D80D-40A1-A511-875F3D9C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81" y="415581"/>
            <a:ext cx="8339138" cy="60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1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6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8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7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84637" y="1723168"/>
            <a:ext cx="8033583" cy="4753831"/>
          </a:xfrm>
        </p:spPr>
        <p:txBody>
          <a:bodyPr>
            <a:no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Përzgjedhja e amvisërisë duke shfrytëzuar metodën sistematike të rastësisë, si dhe zhvillimi i anketës me personin i cili e ka ditëlindjen e parë më të afërt i moshës mbi 18 vjet.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Anketim ballë për ballë, anketuesi lexon pyetjet dhe shënon përgjigjen në pyetësor elektronik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Instrumenti (pyetësori) është aprovuar nga klienti dhe i validuar në procedurë të pilot testimit.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 n=10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dizajnuar për sigurimin e mostrës përfaqësuese, e shtresuar sipas etniciteteve: shqiptar, serb dhe minoritete jo-serbe. Minoritetet e mbi-përfaqësuara në anketim, mostra e peshuar për analizë.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endParaRPr lang="sq-A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71F5EAA-AD30-465E-B2F5-1BD13EFD2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637" y="0"/>
            <a:ext cx="7746564" cy="1723169"/>
          </a:xfrm>
        </p:spPr>
        <p:txBody>
          <a:bodyPr/>
          <a:lstStyle/>
          <a:p>
            <a:pPr lvl="0"/>
            <a:r>
              <a:rPr lang="en-GB" sz="3600" b="1" dirty="0">
                <a:solidFill>
                  <a:srgbClr val="194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METODOLOGJIA E HULUMTIMIT</a:t>
            </a:r>
          </a:p>
        </p:txBody>
      </p:sp>
    </p:spTree>
    <p:extLst>
      <p:ext uri="{BB962C8B-B14F-4D97-AF65-F5344CB8AC3E}">
        <p14:creationId xmlns:p14="http://schemas.microsoft.com/office/powerpoint/2010/main" val="37224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ctrTitle"/>
          </p:nvPr>
        </p:nvSpPr>
        <p:spPr>
          <a:xfrm>
            <a:off x="584637" y="0"/>
            <a:ext cx="7746564" cy="1723169"/>
          </a:xfrm>
        </p:spPr>
        <p:txBody>
          <a:bodyPr/>
          <a:lstStyle/>
          <a:p>
            <a:pPr lvl="0"/>
            <a:r>
              <a:rPr lang="en-GB" sz="3600" b="1" dirty="0">
                <a:solidFill>
                  <a:srgbClr val="194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METODOLOGJIA E HULUMTIMIT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84636" y="1661160"/>
            <a:ext cx="8218278" cy="4703353"/>
          </a:xfrm>
        </p:spPr>
        <p:txBody>
          <a:bodyPr>
            <a:no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Shtrirja sipas vendbanimeve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(urban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45.8%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54.2% 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Margjina e gabimit ±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në përzgjedhje për interval të </a:t>
            </a:r>
            <a:r>
              <a:rPr lang="sq-AL" sz="2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konfidencës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95%.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Janë angazhuar 2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anketues së bashku me 4 ekipe mbikëqyrëse për të verifikuar punën dhe për të siguruar cilësinë e procesit të intervistimit.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Janë verifikuar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e anketave të realizuara përmes thirrjeve telefonike dhe vizitave në teren.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Periudha e anketimit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Qeshor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q-AL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sq-A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etevendosje!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5" name="AutoShape 4" descr="Vetevendosje!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6" name="AutoShape 6" descr="Vetevendosje!"/>
          <p:cNvSpPr>
            <a:spLocks noChangeAspect="1" noChangeArrowheads="1"/>
          </p:cNvSpPr>
          <p:nvPr/>
        </p:nvSpPr>
        <p:spPr bwMode="auto">
          <a:xfrm>
            <a:off x="345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7" name="AutoShape 8" descr="Vetevendosje!"/>
          <p:cNvSpPr>
            <a:spLocks noChangeAspect="1" noChangeArrowheads="1"/>
          </p:cNvSpPr>
          <p:nvPr/>
        </p:nvSpPr>
        <p:spPr bwMode="auto">
          <a:xfrm>
            <a:off x="459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8" name="AutoShape 13" descr="Rezultate imazhesh pÃ«r ubo consulting"/>
          <p:cNvSpPr>
            <a:spLocks noChangeAspect="1" noChangeArrowheads="1"/>
          </p:cNvSpPr>
          <p:nvPr/>
        </p:nvSpPr>
        <p:spPr bwMode="auto">
          <a:xfrm>
            <a:off x="573881" y="12061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2" y="313719"/>
            <a:ext cx="1614940" cy="90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C0E5FF8-D80D-40A1-A511-875F3D9CC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etevendosje!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5" name="AutoShape 4" descr="Vetevendosje!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6" name="AutoShape 6" descr="Vetevendosje!"/>
          <p:cNvSpPr>
            <a:spLocks noChangeAspect="1" noChangeArrowheads="1"/>
          </p:cNvSpPr>
          <p:nvPr/>
        </p:nvSpPr>
        <p:spPr bwMode="auto">
          <a:xfrm>
            <a:off x="345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7" name="AutoShape 8" descr="Vetevendosje!"/>
          <p:cNvSpPr>
            <a:spLocks noChangeAspect="1" noChangeArrowheads="1"/>
          </p:cNvSpPr>
          <p:nvPr/>
        </p:nvSpPr>
        <p:spPr bwMode="auto">
          <a:xfrm>
            <a:off x="459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sp>
        <p:nvSpPr>
          <p:cNvPr id="8" name="AutoShape 13" descr="Rezultate imazhesh pÃ«r ubo consulting"/>
          <p:cNvSpPr>
            <a:spLocks noChangeAspect="1" noChangeArrowheads="1"/>
          </p:cNvSpPr>
          <p:nvPr/>
        </p:nvSpPr>
        <p:spPr bwMode="auto">
          <a:xfrm>
            <a:off x="573881" y="12061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q-AL" sz="135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2" y="313719"/>
            <a:ext cx="1614940" cy="90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C0E5FF8-D80D-40A1-A511-875F3D9CC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2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8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18B01C-DCD8-4EF2-BA97-281DEB6E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7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7843</TotalTime>
  <Words>108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METODOLOGJIA E HULUMTIMIT</vt:lpstr>
      <vt:lpstr>METODOLOGJIA E HULUMTIMIT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User</cp:lastModifiedBy>
  <cp:revision>782</cp:revision>
  <cp:lastPrinted>2018-07-04T08:50:36Z</cp:lastPrinted>
  <dcterms:created xsi:type="dcterms:W3CDTF">2014-05-23T08:09:55Z</dcterms:created>
  <dcterms:modified xsi:type="dcterms:W3CDTF">2018-07-04T09:34:55Z</dcterms:modified>
</cp:coreProperties>
</file>